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nva Sans" panose="020B0604020202020204" charset="0"/>
      <p:regular r:id="rId15"/>
    </p:embeddedFont>
    <p:embeddedFont>
      <p:font typeface="Canva Sans Bold" panose="020B0604020202020204" charset="0"/>
      <p:regular r:id="rId16"/>
    </p:embeddedFont>
    <p:embeddedFont>
      <p:font typeface="Canva Sans Medium" panose="020B0604020202020204" charset="0"/>
      <p:regular r:id="rId17"/>
    </p:embeddedFont>
    <p:embeddedFont>
      <p:font typeface="Codec Pro" panose="020B0604020202020204" charset="0"/>
      <p:regular r:id="rId18"/>
    </p:embeddedFont>
    <p:embeddedFont>
      <p:font typeface="Codec Pro Ultra-Bold" panose="020B0604020202020204" charset="0"/>
      <p:regular r:id="rId19"/>
    </p:embeddedFont>
    <p:embeddedFont>
      <p:font typeface="DM Sans Bold" panose="020B0604020202020204" charset="0"/>
      <p:regular r:id="rId20"/>
    </p:embeddedFont>
    <p:embeddedFont>
      <p:font typeface="Poppins" panose="00000500000000000000" pitchFamily="2" charset="0"/>
      <p:regular r:id="rId21"/>
    </p:embeddedFont>
    <p:embeddedFont>
      <p:font typeface="Poppins Medium" panose="00000600000000000000" pitchFamily="2"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874"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6" Type="http://schemas.openxmlformats.org/officeDocument/2006/relationships/hyperlink" Target="https://opensource-demo.orangehrmlive.com/web/index.php/auth/login" TargetMode="Externa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11.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jpeg"/></Relationships>
</file>

<file path=ppt/slides/_rels/slide12.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1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2.svg"/><Relationship Id="rId7" Type="http://schemas.openxmlformats.org/officeDocument/2006/relationships/image" Target="../media/image74.sv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73.png"/><Relationship Id="rId11" Type="http://schemas.openxmlformats.org/officeDocument/2006/relationships/image" Target="../media/image78.svg"/><Relationship Id="rId5" Type="http://schemas.openxmlformats.org/officeDocument/2006/relationships/image" Target="../media/image10.svg"/><Relationship Id="rId10" Type="http://schemas.openxmlformats.org/officeDocument/2006/relationships/image" Target="../media/image77.png"/><Relationship Id="rId4" Type="http://schemas.openxmlformats.org/officeDocument/2006/relationships/image" Target="../media/image9.png"/><Relationship Id="rId9" Type="http://schemas.openxmlformats.org/officeDocument/2006/relationships/image" Target="../media/image76.sv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hyperlink" Target="https://opensource-demo.orangehrmlive.com/web/index.php/auth/login"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0.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image" Target="../media/image32.jpe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7.png"/><Relationship Id="rId5" Type="http://schemas.openxmlformats.org/officeDocument/2006/relationships/image" Target="../media/image24.png"/><Relationship Id="rId10" Type="http://schemas.openxmlformats.org/officeDocument/2006/relationships/image" Target="../media/image36.svg"/><Relationship Id="rId4" Type="http://schemas.openxmlformats.org/officeDocument/2006/relationships/image" Target="../media/image21.svg"/><Relationship Id="rId9" Type="http://schemas.openxmlformats.org/officeDocument/2006/relationships/image" Target="../media/image35.png"/><Relationship Id="rId14" Type="http://schemas.openxmlformats.org/officeDocument/2006/relationships/image" Target="../media/image40.svg"/></Relationships>
</file>

<file path=ppt/slides/_rels/slide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3.svg"/><Relationship Id="rId7" Type="http://schemas.openxmlformats.org/officeDocument/2006/relationships/image" Target="../media/image45.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16.svg"/><Relationship Id="rId10" Type="http://schemas.openxmlformats.org/officeDocument/2006/relationships/image" Target="../media/image48.png"/><Relationship Id="rId4" Type="http://schemas.openxmlformats.org/officeDocument/2006/relationships/image" Target="../media/image15.png"/><Relationship Id="rId9" Type="http://schemas.openxmlformats.org/officeDocument/2006/relationships/image" Target="../media/image47.svg"/></Relationships>
</file>

<file path=ppt/slides/_rels/slide7.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svg"/><Relationship Id="rId2"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8.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jpeg"/><Relationship Id="rId5" Type="http://schemas.openxmlformats.org/officeDocument/2006/relationships/image" Target="../media/image64.svg"/><Relationship Id="rId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Freeform 2"/>
          <p:cNvSpPr/>
          <p:nvPr/>
        </p:nvSpPr>
        <p:spPr>
          <a:xfrm>
            <a:off x="11087100" y="3086100"/>
            <a:ext cx="7200900" cy="7200900"/>
          </a:xfrm>
          <a:custGeom>
            <a:avLst/>
            <a:gdLst/>
            <a:ahLst/>
            <a:cxnLst/>
            <a:rect l="l" t="t" r="r" b="b"/>
            <a:pathLst>
              <a:path w="7200900" h="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9810113" y="2652012"/>
            <a:ext cx="1276987" cy="1276987"/>
          </a:xfrm>
          <a:custGeom>
            <a:avLst/>
            <a:gdLst/>
            <a:ahLst/>
            <a:cxnLst/>
            <a:rect l="l" t="t" r="r" b="b"/>
            <a:pathLst>
              <a:path w="1276987" h="1276987">
                <a:moveTo>
                  <a:pt x="0" y="0"/>
                </a:moveTo>
                <a:lnTo>
                  <a:pt x="1276987" y="0"/>
                </a:lnTo>
                <a:lnTo>
                  <a:pt x="1276987" y="1276987"/>
                </a:lnTo>
                <a:lnTo>
                  <a:pt x="0" y="12769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5329582" y="1028700"/>
            <a:ext cx="1264709" cy="1264709"/>
          </a:xfrm>
          <a:custGeom>
            <a:avLst/>
            <a:gdLst/>
            <a:ahLst/>
            <a:cxnLst/>
            <a:rect l="l" t="t" r="r" b="b"/>
            <a:pathLst>
              <a:path w="1264709" h="1264709">
                <a:moveTo>
                  <a:pt x="0" y="0"/>
                </a:moveTo>
                <a:lnTo>
                  <a:pt x="1264709" y="0"/>
                </a:lnTo>
                <a:lnTo>
                  <a:pt x="1264709" y="1264709"/>
                </a:lnTo>
                <a:lnTo>
                  <a:pt x="0" y="12647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5720864" y="1427539"/>
            <a:ext cx="482144" cy="467032"/>
          </a:xfrm>
          <a:custGeom>
            <a:avLst/>
            <a:gdLst/>
            <a:ahLst/>
            <a:cxnLst/>
            <a:rect l="l" t="t" r="r" b="b"/>
            <a:pathLst>
              <a:path w="482144" h="467032">
                <a:moveTo>
                  <a:pt x="0" y="0"/>
                </a:moveTo>
                <a:lnTo>
                  <a:pt x="482145" y="0"/>
                </a:lnTo>
                <a:lnTo>
                  <a:pt x="482145" y="467031"/>
                </a:lnTo>
                <a:lnTo>
                  <a:pt x="0" y="46703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rot="7682761">
            <a:off x="-1383321" y="-18594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TextBox 7"/>
          <p:cNvSpPr txBox="1"/>
          <p:nvPr/>
        </p:nvSpPr>
        <p:spPr>
          <a:xfrm>
            <a:off x="1214171" y="4767262"/>
            <a:ext cx="8883055" cy="695325"/>
          </a:xfrm>
          <a:prstGeom prst="rect">
            <a:avLst/>
          </a:prstGeom>
        </p:spPr>
        <p:txBody>
          <a:bodyPr lIns="0" tIns="0" rIns="0" bIns="0" rtlCol="0" anchor="t">
            <a:spAutoFit/>
          </a:bodyPr>
          <a:lstStyle/>
          <a:p>
            <a:pPr algn="l">
              <a:lnSpc>
                <a:spcPts val="5076"/>
              </a:lnSpc>
            </a:pPr>
            <a:r>
              <a:rPr lang="en-US" sz="4230" b="1" spc="287">
                <a:solidFill>
                  <a:srgbClr val="F35000"/>
                </a:solidFill>
                <a:latin typeface="Codec Pro Ultra-Bold"/>
                <a:ea typeface="Codec Pro Ultra-Bold"/>
                <a:cs typeface="Codec Pro Ultra-Bold"/>
                <a:sym typeface="Codec Pro Ultra-Bold"/>
              </a:rPr>
              <a:t>Manual &amp; Automated Testing</a:t>
            </a:r>
          </a:p>
        </p:txBody>
      </p:sp>
      <p:sp>
        <p:nvSpPr>
          <p:cNvPr id="8" name="TextBox 8"/>
          <p:cNvSpPr txBox="1"/>
          <p:nvPr/>
        </p:nvSpPr>
        <p:spPr>
          <a:xfrm>
            <a:off x="12700853" y="7640063"/>
            <a:ext cx="2484121" cy="364074"/>
          </a:xfrm>
          <a:prstGeom prst="rect">
            <a:avLst/>
          </a:prstGeom>
        </p:spPr>
        <p:txBody>
          <a:bodyPr lIns="0" tIns="0" rIns="0" bIns="0" rtlCol="0" anchor="t">
            <a:spAutoFit/>
          </a:bodyPr>
          <a:lstStyle/>
          <a:p>
            <a:pPr algn="ctr">
              <a:lnSpc>
                <a:spcPts val="3032"/>
              </a:lnSpc>
            </a:pPr>
            <a:r>
              <a:rPr lang="en-US" sz="2166" spc="108">
                <a:solidFill>
                  <a:srgbClr val="FFFFFF"/>
                </a:solidFill>
                <a:latin typeface="Canva Sans"/>
                <a:ea typeface="Canva Sans"/>
                <a:cs typeface="Canva Sans"/>
                <a:sym typeface="Canva Sans"/>
              </a:rPr>
              <a:t>Presented By:</a:t>
            </a:r>
          </a:p>
        </p:txBody>
      </p:sp>
      <p:sp>
        <p:nvSpPr>
          <p:cNvPr id="9" name="Freeform 9"/>
          <p:cNvSpPr/>
          <p:nvPr/>
        </p:nvSpPr>
        <p:spPr>
          <a:xfrm rot="7682761">
            <a:off x="12143749" y="7525440"/>
            <a:ext cx="631420" cy="631420"/>
          </a:xfrm>
          <a:custGeom>
            <a:avLst/>
            <a:gdLst/>
            <a:ahLst/>
            <a:cxnLst/>
            <a:rect l="l" t="t" r="r" b="b"/>
            <a:pathLst>
              <a:path w="631420" h="631420">
                <a:moveTo>
                  <a:pt x="0" y="0"/>
                </a:moveTo>
                <a:lnTo>
                  <a:pt x="631420" y="0"/>
                </a:lnTo>
                <a:lnTo>
                  <a:pt x="631420" y="631420"/>
                </a:lnTo>
                <a:lnTo>
                  <a:pt x="0" y="6314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0" name="TextBox 10"/>
          <p:cNvSpPr txBox="1"/>
          <p:nvPr/>
        </p:nvSpPr>
        <p:spPr>
          <a:xfrm>
            <a:off x="674079" y="2914650"/>
            <a:ext cx="10946461" cy="1962150"/>
          </a:xfrm>
          <a:prstGeom prst="rect">
            <a:avLst/>
          </a:prstGeom>
        </p:spPr>
        <p:txBody>
          <a:bodyPr lIns="0" tIns="0" rIns="0" bIns="0" rtlCol="0" anchor="t">
            <a:spAutoFit/>
          </a:bodyPr>
          <a:lstStyle/>
          <a:p>
            <a:pPr algn="l">
              <a:lnSpc>
                <a:spcPts val="14127"/>
              </a:lnSpc>
            </a:pPr>
            <a:r>
              <a:rPr lang="en-US" sz="11772" spc="800">
                <a:solidFill>
                  <a:srgbClr val="000000"/>
                </a:solidFill>
                <a:latin typeface="Codec Pro"/>
                <a:ea typeface="Codec Pro"/>
                <a:cs typeface="Codec Pro"/>
                <a:sym typeface="Codec Pro"/>
              </a:rPr>
              <a:t>OrangeHRM</a:t>
            </a:r>
          </a:p>
        </p:txBody>
      </p:sp>
      <p:sp>
        <p:nvSpPr>
          <p:cNvPr id="11" name="Freeform 11"/>
          <p:cNvSpPr/>
          <p:nvPr/>
        </p:nvSpPr>
        <p:spPr>
          <a:xfrm>
            <a:off x="399348" y="9348010"/>
            <a:ext cx="4676875" cy="569728"/>
          </a:xfrm>
          <a:custGeom>
            <a:avLst/>
            <a:gdLst/>
            <a:ahLst/>
            <a:cxnLst/>
            <a:rect l="l" t="t" r="r" b="b"/>
            <a:pathLst>
              <a:path w="4676875" h="569728">
                <a:moveTo>
                  <a:pt x="0" y="0"/>
                </a:moveTo>
                <a:lnTo>
                  <a:pt x="4676875" y="0"/>
                </a:lnTo>
                <a:lnTo>
                  <a:pt x="4676875" y="569728"/>
                </a:lnTo>
                <a:lnTo>
                  <a:pt x="0" y="56972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2" name="TextBox 12"/>
          <p:cNvSpPr txBox="1"/>
          <p:nvPr/>
        </p:nvSpPr>
        <p:spPr>
          <a:xfrm>
            <a:off x="1006979" y="9498002"/>
            <a:ext cx="3461614" cy="260649"/>
          </a:xfrm>
          <a:prstGeom prst="rect">
            <a:avLst/>
          </a:prstGeom>
        </p:spPr>
        <p:txBody>
          <a:bodyPr lIns="0" tIns="0" rIns="0" bIns="0" rtlCol="0" anchor="t">
            <a:spAutoFit/>
          </a:bodyPr>
          <a:lstStyle/>
          <a:p>
            <a:pPr algn="l">
              <a:lnSpc>
                <a:spcPts val="1978"/>
              </a:lnSpc>
              <a:spcBef>
                <a:spcPct val="0"/>
              </a:spcBef>
            </a:pPr>
            <a:r>
              <a:rPr lang="en-US" sz="1902" b="1" u="sng" dirty="0">
                <a:solidFill>
                  <a:schemeClr val="bg1"/>
                </a:solidFill>
                <a:latin typeface="Poppins Medium"/>
                <a:ea typeface="Poppins Medium"/>
                <a:cs typeface="Poppins Medium"/>
                <a:sym typeface="Poppins Medium"/>
                <a:hlinkClick r:id="rId16" tooltip="https://opensource-demo.orangehrmlive.com/web/index.php/auth/login">
                  <a:extLst>
                    <a:ext uri="{A12FA001-AC4F-418D-AE19-62706E023703}">
                      <ahyp:hlinkClr xmlns:ahyp="http://schemas.microsoft.com/office/drawing/2018/hyperlinkcolor" val="tx"/>
                    </a:ext>
                  </a:extLst>
                </a:hlinkClick>
              </a:rPr>
              <a:t>www.reallygreatsite.com</a:t>
            </a:r>
          </a:p>
        </p:txBody>
      </p:sp>
      <p:sp>
        <p:nvSpPr>
          <p:cNvPr id="13" name="TextBox 13"/>
          <p:cNvSpPr txBox="1"/>
          <p:nvPr/>
        </p:nvSpPr>
        <p:spPr>
          <a:xfrm>
            <a:off x="13696707" y="7956512"/>
            <a:ext cx="4261604" cy="1989595"/>
          </a:xfrm>
          <a:prstGeom prst="rect">
            <a:avLst/>
          </a:prstGeom>
        </p:spPr>
        <p:txBody>
          <a:bodyPr lIns="0" tIns="0" rIns="0" bIns="0" rtlCol="0" anchor="t">
            <a:spAutoFit/>
          </a:bodyPr>
          <a:lstStyle/>
          <a:p>
            <a:pPr algn="ctr">
              <a:lnSpc>
                <a:spcPts val="3212"/>
              </a:lnSpc>
              <a:spcBef>
                <a:spcPct val="0"/>
              </a:spcBef>
            </a:pPr>
            <a:r>
              <a:rPr lang="en-US" sz="2294" spc="22">
                <a:solidFill>
                  <a:srgbClr val="FEFFFF"/>
                </a:solidFill>
                <a:latin typeface="Canva Sans"/>
                <a:ea typeface="Canva Sans"/>
                <a:cs typeface="Canva Sans"/>
                <a:sym typeface="Canva Sans"/>
              </a:rPr>
              <a:t>Zainab Mohamed Alaa Eldien</a:t>
            </a:r>
          </a:p>
          <a:p>
            <a:pPr algn="ctr">
              <a:lnSpc>
                <a:spcPts val="3212"/>
              </a:lnSpc>
              <a:spcBef>
                <a:spcPct val="0"/>
              </a:spcBef>
            </a:pPr>
            <a:r>
              <a:rPr lang="en-US" sz="2294" spc="22">
                <a:solidFill>
                  <a:srgbClr val="FEFFFF"/>
                </a:solidFill>
                <a:latin typeface="Canva Sans"/>
                <a:ea typeface="Canva Sans"/>
                <a:cs typeface="Canva Sans"/>
                <a:sym typeface="Canva Sans"/>
              </a:rPr>
              <a:t>Mazen Nagy Eldayaste</a:t>
            </a:r>
          </a:p>
          <a:p>
            <a:pPr algn="ctr">
              <a:lnSpc>
                <a:spcPts val="3212"/>
              </a:lnSpc>
              <a:spcBef>
                <a:spcPct val="0"/>
              </a:spcBef>
            </a:pPr>
            <a:r>
              <a:rPr lang="en-US" sz="2294" spc="22">
                <a:solidFill>
                  <a:srgbClr val="FEFFFF"/>
                </a:solidFill>
                <a:latin typeface="Canva Sans"/>
                <a:ea typeface="Canva Sans"/>
                <a:cs typeface="Canva Sans"/>
                <a:sym typeface="Canva Sans"/>
              </a:rPr>
              <a:t>Jana Abdullah Adel</a:t>
            </a:r>
          </a:p>
          <a:p>
            <a:pPr algn="ctr">
              <a:lnSpc>
                <a:spcPts val="3212"/>
              </a:lnSpc>
              <a:spcBef>
                <a:spcPct val="0"/>
              </a:spcBef>
            </a:pPr>
            <a:r>
              <a:rPr lang="en-US" sz="2294" spc="22">
                <a:solidFill>
                  <a:srgbClr val="FEFFFF"/>
                </a:solidFill>
                <a:latin typeface="Canva Sans"/>
                <a:ea typeface="Canva Sans"/>
                <a:cs typeface="Canva Sans"/>
                <a:sym typeface="Canva Sans"/>
              </a:rPr>
              <a:t>Alhassan Abdel Hamed</a:t>
            </a:r>
          </a:p>
          <a:p>
            <a:pPr algn="ctr">
              <a:lnSpc>
                <a:spcPts val="3212"/>
              </a:lnSpc>
              <a:spcBef>
                <a:spcPct val="0"/>
              </a:spcBef>
            </a:pPr>
            <a:r>
              <a:rPr lang="en-US" sz="2294" spc="22">
                <a:solidFill>
                  <a:srgbClr val="FEFFFF"/>
                </a:solidFill>
                <a:latin typeface="Canva Sans"/>
                <a:ea typeface="Canva Sans"/>
                <a:cs typeface="Canva Sans"/>
                <a:sym typeface="Canva Sans"/>
              </a:rPr>
              <a:t>Soha Mohamed Abd El Wahed</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412382" y="348658"/>
            <a:ext cx="11338754" cy="1360084"/>
            <a:chOff x="0" y="0"/>
            <a:chExt cx="2986338" cy="358212"/>
          </a:xfrm>
        </p:grpSpPr>
        <p:sp>
          <p:nvSpPr>
            <p:cNvPr id="3" name="Freeform 3"/>
            <p:cNvSpPr/>
            <p:nvPr/>
          </p:nvSpPr>
          <p:spPr>
            <a:xfrm>
              <a:off x="0" y="0"/>
              <a:ext cx="2986338" cy="358212"/>
            </a:xfrm>
            <a:custGeom>
              <a:avLst/>
              <a:gdLst/>
              <a:ahLst/>
              <a:cxnLst/>
              <a:rect l="l" t="t" r="r" b="b"/>
              <a:pathLst>
                <a:path w="2986338" h="358212">
                  <a:moveTo>
                    <a:pt x="17070" y="0"/>
                  </a:moveTo>
                  <a:lnTo>
                    <a:pt x="2969269" y="0"/>
                  </a:lnTo>
                  <a:cubicBezTo>
                    <a:pt x="2978696" y="0"/>
                    <a:pt x="2986338" y="7642"/>
                    <a:pt x="2986338" y="17070"/>
                  </a:cubicBezTo>
                  <a:lnTo>
                    <a:pt x="2986338" y="341142"/>
                  </a:lnTo>
                  <a:cubicBezTo>
                    <a:pt x="2986338" y="345669"/>
                    <a:pt x="2984540" y="350011"/>
                    <a:pt x="2981339" y="353212"/>
                  </a:cubicBezTo>
                  <a:cubicBezTo>
                    <a:pt x="2978138" y="356413"/>
                    <a:pt x="2973796" y="358212"/>
                    <a:pt x="2969269" y="358212"/>
                  </a:cubicBezTo>
                  <a:lnTo>
                    <a:pt x="17070" y="358212"/>
                  </a:lnTo>
                  <a:cubicBezTo>
                    <a:pt x="7642" y="358212"/>
                    <a:pt x="0" y="350569"/>
                    <a:pt x="0" y="341142"/>
                  </a:cubicBezTo>
                  <a:lnTo>
                    <a:pt x="0" y="17070"/>
                  </a:lnTo>
                  <a:cubicBezTo>
                    <a:pt x="0" y="7642"/>
                    <a:pt x="7642" y="0"/>
                    <a:pt x="17070" y="0"/>
                  </a:cubicBezTo>
                  <a:close/>
                </a:path>
              </a:pathLst>
            </a:custGeom>
            <a:solidFill>
              <a:srgbClr val="F47C00"/>
            </a:solidFill>
            <a:ln cap="rnd">
              <a:noFill/>
              <a:prstDash val="solid"/>
              <a:round/>
            </a:ln>
          </p:spPr>
          <p:txBody>
            <a:bodyPr/>
            <a:lstStyle/>
            <a:p>
              <a:endParaRPr lang="en-US"/>
            </a:p>
          </p:txBody>
        </p:sp>
        <p:sp>
          <p:nvSpPr>
            <p:cNvPr id="4" name="TextBox 4"/>
            <p:cNvSpPr txBox="1"/>
            <p:nvPr/>
          </p:nvSpPr>
          <p:spPr>
            <a:xfrm>
              <a:off x="0" y="-57150"/>
              <a:ext cx="2986338" cy="415362"/>
            </a:xfrm>
            <a:prstGeom prst="rect">
              <a:avLst/>
            </a:prstGeom>
          </p:spPr>
          <p:txBody>
            <a:bodyPr lIns="50800" tIns="50800" rIns="50800" bIns="50800" rtlCol="0" anchor="ctr"/>
            <a:lstStyle/>
            <a:p>
              <a:pPr marL="0" lvl="0" indent="0" algn="ctr">
                <a:lnSpc>
                  <a:spcPts val="4844"/>
                </a:lnSpc>
                <a:spcBef>
                  <a:spcPct val="0"/>
                </a:spcBef>
              </a:pPr>
              <a:r>
                <a:rPr lang="en-US" sz="3510" b="1" spc="754">
                  <a:solidFill>
                    <a:srgbClr val="FFFFFF"/>
                  </a:solidFill>
                  <a:latin typeface="Canva Sans Bold"/>
                  <a:ea typeface="Canva Sans Bold"/>
                  <a:cs typeface="Canva Sans Bold"/>
                  <a:sym typeface="Canva Sans Bold"/>
                </a:rPr>
                <a:t>Automation architecture and demo</a:t>
              </a:r>
            </a:p>
          </p:txBody>
        </p:sp>
      </p:grpSp>
      <p:sp>
        <p:nvSpPr>
          <p:cNvPr id="5" name="Freeform 5"/>
          <p:cNvSpPr/>
          <p:nvPr/>
        </p:nvSpPr>
        <p:spPr>
          <a:xfrm>
            <a:off x="8275376" y="5431056"/>
            <a:ext cx="12295876" cy="10509296"/>
          </a:xfrm>
          <a:custGeom>
            <a:avLst/>
            <a:gdLst/>
            <a:ahLst/>
            <a:cxnLst/>
            <a:rect l="l" t="t" r="r" b="b"/>
            <a:pathLst>
              <a:path w="12295876" h="1050929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Freeform 6"/>
          <p:cNvSpPr/>
          <p:nvPr/>
        </p:nvSpPr>
        <p:spPr>
          <a:xfrm>
            <a:off x="1786176" y="2043295"/>
            <a:ext cx="15061153" cy="7022263"/>
          </a:xfrm>
          <a:custGeom>
            <a:avLst/>
            <a:gdLst/>
            <a:ahLst/>
            <a:cxnLst/>
            <a:rect l="l" t="t" r="r" b="b"/>
            <a:pathLst>
              <a:path w="15061153" h="7022263">
                <a:moveTo>
                  <a:pt x="0" y="0"/>
                </a:moveTo>
                <a:lnTo>
                  <a:pt x="15061153" y="0"/>
                </a:lnTo>
                <a:lnTo>
                  <a:pt x="15061153" y="7022263"/>
                </a:lnTo>
                <a:lnTo>
                  <a:pt x="0" y="7022263"/>
                </a:lnTo>
                <a:lnTo>
                  <a:pt x="0" y="0"/>
                </a:lnTo>
                <a:close/>
              </a:path>
            </a:pathLst>
          </a:custGeom>
          <a:blipFill>
            <a:blip r:embed="rId4"/>
            <a:stretch>
              <a:fillRect/>
            </a:stretch>
          </a:blipFill>
        </p:spPr>
        <p:txBody>
          <a:bodyPr/>
          <a:lstStyle/>
          <a:p>
            <a:endParaRPr lang="en-US"/>
          </a:p>
        </p:txBody>
      </p:sp>
      <p:sp>
        <p:nvSpPr>
          <p:cNvPr id="7" name="Freeform 7"/>
          <p:cNvSpPr/>
          <p:nvPr/>
        </p:nvSpPr>
        <p:spPr>
          <a:xfrm rot="2121754">
            <a:off x="16392783" y="478781"/>
            <a:ext cx="1286811" cy="1099839"/>
          </a:xfrm>
          <a:custGeom>
            <a:avLst/>
            <a:gdLst/>
            <a:ahLst/>
            <a:cxnLst/>
            <a:rect l="l" t="t" r="r" b="b"/>
            <a:pathLst>
              <a:path w="1286811" h="1099839">
                <a:moveTo>
                  <a:pt x="0" y="0"/>
                </a:moveTo>
                <a:lnTo>
                  <a:pt x="1286811" y="0"/>
                </a:lnTo>
                <a:lnTo>
                  <a:pt x="1286811" y="1099838"/>
                </a:lnTo>
                <a:lnTo>
                  <a:pt x="0" y="10998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413956" y="2481500"/>
            <a:ext cx="4346328" cy="2173542"/>
            <a:chOff x="0" y="0"/>
            <a:chExt cx="1356582" cy="678409"/>
          </a:xfrm>
        </p:grpSpPr>
        <p:sp>
          <p:nvSpPr>
            <p:cNvPr id="3" name="Freeform 3"/>
            <p:cNvSpPr/>
            <p:nvPr/>
          </p:nvSpPr>
          <p:spPr>
            <a:xfrm>
              <a:off x="0" y="0"/>
              <a:ext cx="1356582" cy="678409"/>
            </a:xfrm>
            <a:custGeom>
              <a:avLst/>
              <a:gdLst/>
              <a:ahLst/>
              <a:cxnLst/>
              <a:rect l="l" t="t" r="r" b="b"/>
              <a:pathLst>
                <a:path w="1356582" h="678409">
                  <a:moveTo>
                    <a:pt x="32063" y="0"/>
                  </a:moveTo>
                  <a:lnTo>
                    <a:pt x="1324519" y="0"/>
                  </a:lnTo>
                  <a:cubicBezTo>
                    <a:pt x="1342227" y="0"/>
                    <a:pt x="1356582" y="14355"/>
                    <a:pt x="1356582" y="32063"/>
                  </a:cubicBezTo>
                  <a:lnTo>
                    <a:pt x="1356582" y="646346"/>
                  </a:lnTo>
                  <a:cubicBezTo>
                    <a:pt x="1356582" y="664054"/>
                    <a:pt x="1342227" y="678409"/>
                    <a:pt x="1324519" y="678409"/>
                  </a:cubicBezTo>
                  <a:lnTo>
                    <a:pt x="32063" y="678409"/>
                  </a:lnTo>
                  <a:cubicBezTo>
                    <a:pt x="14355" y="678409"/>
                    <a:pt x="0" y="664054"/>
                    <a:pt x="0" y="646346"/>
                  </a:cubicBezTo>
                  <a:lnTo>
                    <a:pt x="0" y="32063"/>
                  </a:lnTo>
                  <a:cubicBezTo>
                    <a:pt x="0" y="14355"/>
                    <a:pt x="14355" y="0"/>
                    <a:pt x="32063" y="0"/>
                  </a:cubicBezTo>
                  <a:close/>
                </a:path>
              </a:pathLst>
            </a:custGeom>
            <a:solidFill>
              <a:srgbClr val="000000">
                <a:alpha val="0"/>
              </a:srgbClr>
            </a:solidFill>
            <a:ln w="38100" cap="sq">
              <a:solidFill>
                <a:srgbClr val="F47C00"/>
              </a:solidFill>
              <a:prstDash val="solid"/>
              <a:miter/>
            </a:ln>
          </p:spPr>
          <p:txBody>
            <a:bodyPr/>
            <a:lstStyle/>
            <a:p>
              <a:endParaRPr lang="en-US"/>
            </a:p>
          </p:txBody>
        </p:sp>
        <p:sp>
          <p:nvSpPr>
            <p:cNvPr id="4" name="TextBox 4"/>
            <p:cNvSpPr txBox="1"/>
            <p:nvPr/>
          </p:nvSpPr>
          <p:spPr>
            <a:xfrm>
              <a:off x="0" y="-47625"/>
              <a:ext cx="1356582" cy="726034"/>
            </a:xfrm>
            <a:prstGeom prst="rect">
              <a:avLst/>
            </a:prstGeom>
          </p:spPr>
          <p:txBody>
            <a:bodyPr lIns="50800" tIns="50800" rIns="50800" bIns="50800" rtlCol="0" anchor="ctr"/>
            <a:lstStyle/>
            <a:p>
              <a:pPr algn="ctr">
                <a:lnSpc>
                  <a:spcPts val="3212"/>
                </a:lnSpc>
              </a:pPr>
              <a:endParaRPr/>
            </a:p>
          </p:txBody>
        </p:sp>
      </p:grpSp>
      <p:grpSp>
        <p:nvGrpSpPr>
          <p:cNvPr id="5" name="Group 5"/>
          <p:cNvGrpSpPr/>
          <p:nvPr/>
        </p:nvGrpSpPr>
        <p:grpSpPr>
          <a:xfrm>
            <a:off x="0" y="8242369"/>
            <a:ext cx="18288000" cy="2044631"/>
            <a:chOff x="0" y="0"/>
            <a:chExt cx="4816593" cy="538504"/>
          </a:xfrm>
        </p:grpSpPr>
        <p:sp>
          <p:nvSpPr>
            <p:cNvPr id="6" name="Freeform 6"/>
            <p:cNvSpPr/>
            <p:nvPr/>
          </p:nvSpPr>
          <p:spPr>
            <a:xfrm>
              <a:off x="0" y="0"/>
              <a:ext cx="4816592" cy="538504"/>
            </a:xfrm>
            <a:custGeom>
              <a:avLst/>
              <a:gdLst/>
              <a:ahLst/>
              <a:cxnLst/>
              <a:rect l="l" t="t" r="r" b="b"/>
              <a:pathLst>
                <a:path w="4816592" h="538504">
                  <a:moveTo>
                    <a:pt x="0" y="0"/>
                  </a:moveTo>
                  <a:lnTo>
                    <a:pt x="4816592" y="0"/>
                  </a:lnTo>
                  <a:lnTo>
                    <a:pt x="4816592" y="538504"/>
                  </a:lnTo>
                  <a:lnTo>
                    <a:pt x="0" y="538504"/>
                  </a:lnTo>
                  <a:close/>
                </a:path>
              </a:pathLst>
            </a:custGeom>
            <a:solidFill>
              <a:srgbClr val="F37221"/>
            </a:solidFill>
          </p:spPr>
          <p:txBody>
            <a:bodyPr/>
            <a:lstStyle/>
            <a:p>
              <a:endParaRPr lang="en-US"/>
            </a:p>
          </p:txBody>
        </p:sp>
        <p:sp>
          <p:nvSpPr>
            <p:cNvPr id="7" name="TextBox 7"/>
            <p:cNvSpPr txBox="1"/>
            <p:nvPr/>
          </p:nvSpPr>
          <p:spPr>
            <a:xfrm>
              <a:off x="0" y="-57150"/>
              <a:ext cx="4816593" cy="595654"/>
            </a:xfrm>
            <a:prstGeom prst="rect">
              <a:avLst/>
            </a:prstGeom>
          </p:spPr>
          <p:txBody>
            <a:bodyPr lIns="50800" tIns="50800" rIns="50800" bIns="50800" rtlCol="0" anchor="ctr"/>
            <a:lstStyle/>
            <a:p>
              <a:pPr algn="ctr">
                <a:lnSpc>
                  <a:spcPts val="3632"/>
                </a:lnSpc>
              </a:pPr>
              <a:endParaRPr/>
            </a:p>
          </p:txBody>
        </p:sp>
      </p:grpSp>
      <p:sp>
        <p:nvSpPr>
          <p:cNvPr id="8" name="Freeform 8"/>
          <p:cNvSpPr/>
          <p:nvPr/>
        </p:nvSpPr>
        <p:spPr>
          <a:xfrm rot="-10800000">
            <a:off x="16769974" y="-266134"/>
            <a:ext cx="2534336" cy="1689557"/>
          </a:xfrm>
          <a:custGeom>
            <a:avLst/>
            <a:gdLst/>
            <a:ahLst/>
            <a:cxnLst/>
            <a:rect l="l" t="t" r="r" b="b"/>
            <a:pathLst>
              <a:path w="2534336" h="1689557">
                <a:moveTo>
                  <a:pt x="0" y="0"/>
                </a:moveTo>
                <a:lnTo>
                  <a:pt x="2534336" y="0"/>
                </a:lnTo>
                <a:lnTo>
                  <a:pt x="2534336" y="1689557"/>
                </a:lnTo>
                <a:lnTo>
                  <a:pt x="0" y="16895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9" name="Group 9"/>
          <p:cNvGrpSpPr/>
          <p:nvPr/>
        </p:nvGrpSpPr>
        <p:grpSpPr>
          <a:xfrm>
            <a:off x="1459910" y="2177588"/>
            <a:ext cx="2116996" cy="565614"/>
            <a:chOff x="0" y="0"/>
            <a:chExt cx="481451" cy="128633"/>
          </a:xfrm>
        </p:grpSpPr>
        <p:sp>
          <p:nvSpPr>
            <p:cNvPr id="10" name="Freeform 10"/>
            <p:cNvSpPr/>
            <p:nvPr/>
          </p:nvSpPr>
          <p:spPr>
            <a:xfrm>
              <a:off x="0" y="0"/>
              <a:ext cx="481451" cy="128633"/>
            </a:xfrm>
            <a:custGeom>
              <a:avLst/>
              <a:gdLst/>
              <a:ahLst/>
              <a:cxnLst/>
              <a:rect l="l" t="t" r="r" b="b"/>
              <a:pathLst>
                <a:path w="481451" h="128633">
                  <a:moveTo>
                    <a:pt x="51198" y="0"/>
                  </a:moveTo>
                  <a:lnTo>
                    <a:pt x="430252" y="0"/>
                  </a:lnTo>
                  <a:cubicBezTo>
                    <a:pt x="458529" y="0"/>
                    <a:pt x="481451" y="22922"/>
                    <a:pt x="481451" y="51198"/>
                  </a:cubicBezTo>
                  <a:lnTo>
                    <a:pt x="481451" y="77434"/>
                  </a:lnTo>
                  <a:cubicBezTo>
                    <a:pt x="481451" y="91013"/>
                    <a:pt x="476057" y="104036"/>
                    <a:pt x="466455" y="113637"/>
                  </a:cubicBezTo>
                  <a:cubicBezTo>
                    <a:pt x="456854" y="123239"/>
                    <a:pt x="443831" y="128633"/>
                    <a:pt x="430252" y="128633"/>
                  </a:cubicBezTo>
                  <a:lnTo>
                    <a:pt x="51198" y="128633"/>
                  </a:lnTo>
                  <a:cubicBezTo>
                    <a:pt x="37620" y="128633"/>
                    <a:pt x="24597" y="123239"/>
                    <a:pt x="14996" y="113637"/>
                  </a:cubicBezTo>
                  <a:cubicBezTo>
                    <a:pt x="5394" y="104036"/>
                    <a:pt x="0" y="91013"/>
                    <a:pt x="0" y="77434"/>
                  </a:cubicBezTo>
                  <a:lnTo>
                    <a:pt x="0" y="51198"/>
                  </a:lnTo>
                  <a:cubicBezTo>
                    <a:pt x="0" y="37620"/>
                    <a:pt x="5394" y="24597"/>
                    <a:pt x="14996" y="14996"/>
                  </a:cubicBezTo>
                  <a:cubicBezTo>
                    <a:pt x="24597" y="5394"/>
                    <a:pt x="37620" y="0"/>
                    <a:pt x="51198" y="0"/>
                  </a:cubicBezTo>
                  <a:close/>
                </a:path>
              </a:pathLst>
            </a:custGeom>
            <a:solidFill>
              <a:srgbClr val="F37221"/>
            </a:solidFill>
          </p:spPr>
          <p:txBody>
            <a:bodyPr/>
            <a:lstStyle/>
            <a:p>
              <a:endParaRPr lang="en-US"/>
            </a:p>
          </p:txBody>
        </p:sp>
        <p:sp>
          <p:nvSpPr>
            <p:cNvPr id="11" name="TextBox 11"/>
            <p:cNvSpPr txBox="1"/>
            <p:nvPr/>
          </p:nvSpPr>
          <p:spPr>
            <a:xfrm>
              <a:off x="0" y="-47625"/>
              <a:ext cx="481451" cy="176258"/>
            </a:xfrm>
            <a:prstGeom prst="rect">
              <a:avLst/>
            </a:prstGeom>
          </p:spPr>
          <p:txBody>
            <a:bodyPr lIns="50800" tIns="50800" rIns="50800" bIns="50800" rtlCol="0" anchor="ctr"/>
            <a:lstStyle/>
            <a:p>
              <a:pPr algn="ctr">
                <a:lnSpc>
                  <a:spcPts val="3492"/>
                </a:lnSpc>
              </a:pPr>
              <a:r>
                <a:rPr lang="en-US" sz="2494" b="1" spc="24">
                  <a:solidFill>
                    <a:srgbClr val="FFFFFF"/>
                  </a:solidFill>
                  <a:latin typeface="Canva Sans Bold"/>
                  <a:ea typeface="Canva Sans Bold"/>
                  <a:cs typeface="Canva Sans Bold"/>
                  <a:sym typeface="Canva Sans Bold"/>
                </a:rPr>
                <a:t>01</a:t>
              </a:r>
            </a:p>
          </p:txBody>
        </p:sp>
      </p:grpSp>
      <p:sp>
        <p:nvSpPr>
          <p:cNvPr id="12" name="Freeform 12"/>
          <p:cNvSpPr/>
          <p:nvPr/>
        </p:nvSpPr>
        <p:spPr>
          <a:xfrm>
            <a:off x="12040789" y="1423423"/>
            <a:ext cx="6203408" cy="4133020"/>
          </a:xfrm>
          <a:custGeom>
            <a:avLst/>
            <a:gdLst/>
            <a:ahLst/>
            <a:cxnLst/>
            <a:rect l="l" t="t" r="r" b="b"/>
            <a:pathLst>
              <a:path w="6203408" h="4133020">
                <a:moveTo>
                  <a:pt x="0" y="0"/>
                </a:moveTo>
                <a:lnTo>
                  <a:pt x="6203408" y="0"/>
                </a:lnTo>
                <a:lnTo>
                  <a:pt x="6203408" y="4133021"/>
                </a:lnTo>
                <a:lnTo>
                  <a:pt x="0" y="4133021"/>
                </a:lnTo>
                <a:lnTo>
                  <a:pt x="0" y="0"/>
                </a:lnTo>
                <a:close/>
              </a:path>
            </a:pathLst>
          </a:custGeom>
          <a:blipFill>
            <a:blip r:embed="rId4"/>
            <a:stretch>
              <a:fillRect/>
            </a:stretch>
          </a:blipFill>
          <a:ln w="38100" cap="sq">
            <a:solidFill>
              <a:srgbClr val="000000"/>
            </a:solidFill>
            <a:prstDash val="solid"/>
            <a:miter/>
          </a:ln>
        </p:spPr>
        <p:txBody>
          <a:bodyPr/>
          <a:lstStyle/>
          <a:p>
            <a:endParaRPr lang="en-US"/>
          </a:p>
        </p:txBody>
      </p:sp>
      <p:sp>
        <p:nvSpPr>
          <p:cNvPr id="13" name="TextBox 13"/>
          <p:cNvSpPr txBox="1"/>
          <p:nvPr/>
        </p:nvSpPr>
        <p:spPr>
          <a:xfrm>
            <a:off x="2879235" y="230671"/>
            <a:ext cx="10410989" cy="803917"/>
          </a:xfrm>
          <a:prstGeom prst="rect">
            <a:avLst/>
          </a:prstGeom>
        </p:spPr>
        <p:txBody>
          <a:bodyPr lIns="0" tIns="0" rIns="0" bIns="0" rtlCol="0" anchor="t">
            <a:spAutoFit/>
          </a:bodyPr>
          <a:lstStyle/>
          <a:p>
            <a:pPr marL="0" lvl="0" indent="0" algn="ctr">
              <a:lnSpc>
                <a:spcPts val="6669"/>
              </a:lnSpc>
              <a:spcBef>
                <a:spcPct val="0"/>
              </a:spcBef>
            </a:pPr>
            <a:r>
              <a:rPr lang="en-US" sz="4833" b="1" spc="241">
                <a:solidFill>
                  <a:srgbClr val="F47C00"/>
                </a:solidFill>
                <a:latin typeface="Canva Sans Bold"/>
                <a:ea typeface="Canva Sans Bold"/>
                <a:cs typeface="Canva Sans Bold"/>
                <a:sym typeface="Canva Sans Bold"/>
              </a:rPr>
              <a:t>Challenges &amp; Lessons Learned</a:t>
            </a:r>
          </a:p>
        </p:txBody>
      </p:sp>
      <p:sp>
        <p:nvSpPr>
          <p:cNvPr id="14" name="TextBox 14"/>
          <p:cNvSpPr txBox="1"/>
          <p:nvPr/>
        </p:nvSpPr>
        <p:spPr>
          <a:xfrm>
            <a:off x="515770" y="2705102"/>
            <a:ext cx="4005276" cy="1749564"/>
          </a:xfrm>
          <a:prstGeom prst="rect">
            <a:avLst/>
          </a:prstGeom>
        </p:spPr>
        <p:txBody>
          <a:bodyPr lIns="0" tIns="0" rIns="0" bIns="0" rtlCol="0" anchor="t">
            <a:spAutoFit/>
          </a:bodyPr>
          <a:lstStyle/>
          <a:p>
            <a:pPr algn="ctr">
              <a:lnSpc>
                <a:spcPts val="2792"/>
              </a:lnSpc>
            </a:pPr>
            <a:r>
              <a:rPr lang="en-US" sz="1994" spc="19">
                <a:solidFill>
                  <a:srgbClr val="000000"/>
                </a:solidFill>
                <a:latin typeface="Canva Sans"/>
                <a:ea typeface="Canva Sans"/>
                <a:cs typeface="Canva Sans"/>
                <a:sym typeface="Canva Sans"/>
              </a:rPr>
              <a:t>Dynamic Web Elements:</a:t>
            </a:r>
          </a:p>
          <a:p>
            <a:pPr algn="ctr">
              <a:lnSpc>
                <a:spcPts val="2792"/>
              </a:lnSpc>
              <a:spcBef>
                <a:spcPct val="0"/>
              </a:spcBef>
            </a:pPr>
            <a:r>
              <a:rPr lang="en-US" sz="1994" spc="19">
                <a:solidFill>
                  <a:srgbClr val="000000"/>
                </a:solidFill>
                <a:latin typeface="Canva Sans"/>
                <a:ea typeface="Canva Sans"/>
                <a:cs typeface="Canva Sans"/>
                <a:sym typeface="Canva Sans"/>
              </a:rPr>
              <a:t>The OrangeHRM website changed frequently during testing, including UI layout and language settings.</a:t>
            </a:r>
          </a:p>
        </p:txBody>
      </p:sp>
      <p:grpSp>
        <p:nvGrpSpPr>
          <p:cNvPr id="15" name="Group 15"/>
          <p:cNvGrpSpPr/>
          <p:nvPr/>
        </p:nvGrpSpPr>
        <p:grpSpPr>
          <a:xfrm>
            <a:off x="5113186" y="3902846"/>
            <a:ext cx="4346328" cy="2173542"/>
            <a:chOff x="0" y="0"/>
            <a:chExt cx="1356582" cy="678409"/>
          </a:xfrm>
        </p:grpSpPr>
        <p:sp>
          <p:nvSpPr>
            <p:cNvPr id="16" name="Freeform 16"/>
            <p:cNvSpPr/>
            <p:nvPr/>
          </p:nvSpPr>
          <p:spPr>
            <a:xfrm>
              <a:off x="0" y="0"/>
              <a:ext cx="1356582" cy="678409"/>
            </a:xfrm>
            <a:custGeom>
              <a:avLst/>
              <a:gdLst/>
              <a:ahLst/>
              <a:cxnLst/>
              <a:rect l="l" t="t" r="r" b="b"/>
              <a:pathLst>
                <a:path w="1356582" h="678409">
                  <a:moveTo>
                    <a:pt x="32063" y="0"/>
                  </a:moveTo>
                  <a:lnTo>
                    <a:pt x="1324519" y="0"/>
                  </a:lnTo>
                  <a:cubicBezTo>
                    <a:pt x="1342227" y="0"/>
                    <a:pt x="1356582" y="14355"/>
                    <a:pt x="1356582" y="32063"/>
                  </a:cubicBezTo>
                  <a:lnTo>
                    <a:pt x="1356582" y="646346"/>
                  </a:lnTo>
                  <a:cubicBezTo>
                    <a:pt x="1356582" y="664054"/>
                    <a:pt x="1342227" y="678409"/>
                    <a:pt x="1324519" y="678409"/>
                  </a:cubicBezTo>
                  <a:lnTo>
                    <a:pt x="32063" y="678409"/>
                  </a:lnTo>
                  <a:cubicBezTo>
                    <a:pt x="14355" y="678409"/>
                    <a:pt x="0" y="664054"/>
                    <a:pt x="0" y="646346"/>
                  </a:cubicBezTo>
                  <a:lnTo>
                    <a:pt x="0" y="32063"/>
                  </a:lnTo>
                  <a:cubicBezTo>
                    <a:pt x="0" y="14355"/>
                    <a:pt x="14355" y="0"/>
                    <a:pt x="32063" y="0"/>
                  </a:cubicBezTo>
                  <a:close/>
                </a:path>
              </a:pathLst>
            </a:custGeom>
            <a:solidFill>
              <a:srgbClr val="000000">
                <a:alpha val="0"/>
              </a:srgbClr>
            </a:solidFill>
            <a:ln w="38100" cap="sq">
              <a:solidFill>
                <a:srgbClr val="F47C00"/>
              </a:solidFill>
              <a:prstDash val="solid"/>
              <a:miter/>
            </a:ln>
          </p:spPr>
          <p:txBody>
            <a:bodyPr/>
            <a:lstStyle/>
            <a:p>
              <a:endParaRPr lang="en-US"/>
            </a:p>
          </p:txBody>
        </p:sp>
        <p:sp>
          <p:nvSpPr>
            <p:cNvPr id="17" name="TextBox 17"/>
            <p:cNvSpPr txBox="1"/>
            <p:nvPr/>
          </p:nvSpPr>
          <p:spPr>
            <a:xfrm>
              <a:off x="0" y="-47625"/>
              <a:ext cx="1356582" cy="726034"/>
            </a:xfrm>
            <a:prstGeom prst="rect">
              <a:avLst/>
            </a:prstGeom>
          </p:spPr>
          <p:txBody>
            <a:bodyPr lIns="50800" tIns="50800" rIns="50800" bIns="50800" rtlCol="0" anchor="ctr"/>
            <a:lstStyle/>
            <a:p>
              <a:pPr algn="ctr">
                <a:lnSpc>
                  <a:spcPts val="3212"/>
                </a:lnSpc>
              </a:pPr>
              <a:endParaRPr/>
            </a:p>
          </p:txBody>
        </p:sp>
      </p:grpSp>
      <p:grpSp>
        <p:nvGrpSpPr>
          <p:cNvPr id="18" name="Group 18"/>
          <p:cNvGrpSpPr/>
          <p:nvPr/>
        </p:nvGrpSpPr>
        <p:grpSpPr>
          <a:xfrm>
            <a:off x="6159140" y="3598934"/>
            <a:ext cx="2116996" cy="565614"/>
            <a:chOff x="0" y="0"/>
            <a:chExt cx="481451" cy="128633"/>
          </a:xfrm>
        </p:grpSpPr>
        <p:sp>
          <p:nvSpPr>
            <p:cNvPr id="19" name="Freeform 19"/>
            <p:cNvSpPr/>
            <p:nvPr/>
          </p:nvSpPr>
          <p:spPr>
            <a:xfrm>
              <a:off x="0" y="0"/>
              <a:ext cx="481451" cy="128633"/>
            </a:xfrm>
            <a:custGeom>
              <a:avLst/>
              <a:gdLst/>
              <a:ahLst/>
              <a:cxnLst/>
              <a:rect l="l" t="t" r="r" b="b"/>
              <a:pathLst>
                <a:path w="481451" h="128633">
                  <a:moveTo>
                    <a:pt x="51198" y="0"/>
                  </a:moveTo>
                  <a:lnTo>
                    <a:pt x="430252" y="0"/>
                  </a:lnTo>
                  <a:cubicBezTo>
                    <a:pt x="458529" y="0"/>
                    <a:pt x="481451" y="22922"/>
                    <a:pt x="481451" y="51198"/>
                  </a:cubicBezTo>
                  <a:lnTo>
                    <a:pt x="481451" y="77434"/>
                  </a:lnTo>
                  <a:cubicBezTo>
                    <a:pt x="481451" y="91013"/>
                    <a:pt x="476057" y="104036"/>
                    <a:pt x="466455" y="113637"/>
                  </a:cubicBezTo>
                  <a:cubicBezTo>
                    <a:pt x="456854" y="123239"/>
                    <a:pt x="443831" y="128633"/>
                    <a:pt x="430252" y="128633"/>
                  </a:cubicBezTo>
                  <a:lnTo>
                    <a:pt x="51198" y="128633"/>
                  </a:lnTo>
                  <a:cubicBezTo>
                    <a:pt x="37620" y="128633"/>
                    <a:pt x="24597" y="123239"/>
                    <a:pt x="14996" y="113637"/>
                  </a:cubicBezTo>
                  <a:cubicBezTo>
                    <a:pt x="5394" y="104036"/>
                    <a:pt x="0" y="91013"/>
                    <a:pt x="0" y="77434"/>
                  </a:cubicBezTo>
                  <a:lnTo>
                    <a:pt x="0" y="51198"/>
                  </a:lnTo>
                  <a:cubicBezTo>
                    <a:pt x="0" y="37620"/>
                    <a:pt x="5394" y="24597"/>
                    <a:pt x="14996" y="14996"/>
                  </a:cubicBezTo>
                  <a:cubicBezTo>
                    <a:pt x="24597" y="5394"/>
                    <a:pt x="37620" y="0"/>
                    <a:pt x="51198" y="0"/>
                  </a:cubicBezTo>
                  <a:close/>
                </a:path>
              </a:pathLst>
            </a:custGeom>
            <a:solidFill>
              <a:srgbClr val="F37221"/>
            </a:solidFill>
          </p:spPr>
          <p:txBody>
            <a:bodyPr/>
            <a:lstStyle/>
            <a:p>
              <a:endParaRPr lang="en-US"/>
            </a:p>
          </p:txBody>
        </p:sp>
        <p:sp>
          <p:nvSpPr>
            <p:cNvPr id="20" name="TextBox 20"/>
            <p:cNvSpPr txBox="1"/>
            <p:nvPr/>
          </p:nvSpPr>
          <p:spPr>
            <a:xfrm>
              <a:off x="0" y="-47625"/>
              <a:ext cx="481451" cy="176258"/>
            </a:xfrm>
            <a:prstGeom prst="rect">
              <a:avLst/>
            </a:prstGeom>
          </p:spPr>
          <p:txBody>
            <a:bodyPr lIns="50800" tIns="50800" rIns="50800" bIns="50800" rtlCol="0" anchor="ctr"/>
            <a:lstStyle/>
            <a:p>
              <a:pPr algn="ctr">
                <a:lnSpc>
                  <a:spcPts val="3492"/>
                </a:lnSpc>
              </a:pPr>
              <a:r>
                <a:rPr lang="en-US" sz="2494" b="1" spc="24">
                  <a:solidFill>
                    <a:srgbClr val="FFFFFF"/>
                  </a:solidFill>
                  <a:latin typeface="Canva Sans Bold"/>
                  <a:ea typeface="Canva Sans Bold"/>
                  <a:cs typeface="Canva Sans Bold"/>
                  <a:sym typeface="Canva Sans Bold"/>
                </a:rPr>
                <a:t>02</a:t>
              </a:r>
            </a:p>
          </p:txBody>
        </p:sp>
      </p:grpSp>
      <p:sp>
        <p:nvSpPr>
          <p:cNvPr id="21" name="TextBox 21"/>
          <p:cNvSpPr txBox="1"/>
          <p:nvPr/>
        </p:nvSpPr>
        <p:spPr>
          <a:xfrm>
            <a:off x="5283712" y="4262472"/>
            <a:ext cx="4005276" cy="1589545"/>
          </a:xfrm>
          <a:prstGeom prst="rect">
            <a:avLst/>
          </a:prstGeom>
        </p:spPr>
        <p:txBody>
          <a:bodyPr lIns="0" tIns="0" rIns="0" bIns="0" rtlCol="0" anchor="t">
            <a:spAutoFit/>
          </a:bodyPr>
          <a:lstStyle/>
          <a:p>
            <a:pPr algn="ctr">
              <a:lnSpc>
                <a:spcPts val="3212"/>
              </a:lnSpc>
              <a:spcBef>
                <a:spcPct val="0"/>
              </a:spcBef>
            </a:pPr>
            <a:r>
              <a:rPr lang="en-US" sz="2294" spc="22">
                <a:solidFill>
                  <a:srgbClr val="000000"/>
                </a:solidFill>
                <a:latin typeface="Canva Sans"/>
                <a:ea typeface="Canva Sans"/>
                <a:cs typeface="Canva Sans"/>
                <a:sym typeface="Canva Sans"/>
              </a:rPr>
              <a:t>These changes caused automation failures and required frequent script updates.</a:t>
            </a:r>
          </a:p>
        </p:txBody>
      </p:sp>
      <p:grpSp>
        <p:nvGrpSpPr>
          <p:cNvPr id="22" name="Group 22"/>
          <p:cNvGrpSpPr/>
          <p:nvPr/>
        </p:nvGrpSpPr>
        <p:grpSpPr>
          <a:xfrm>
            <a:off x="9867625" y="5964591"/>
            <a:ext cx="4346328" cy="2173542"/>
            <a:chOff x="0" y="0"/>
            <a:chExt cx="1356582" cy="678409"/>
          </a:xfrm>
        </p:grpSpPr>
        <p:sp>
          <p:nvSpPr>
            <p:cNvPr id="23" name="Freeform 23"/>
            <p:cNvSpPr/>
            <p:nvPr/>
          </p:nvSpPr>
          <p:spPr>
            <a:xfrm>
              <a:off x="0" y="0"/>
              <a:ext cx="1356582" cy="678409"/>
            </a:xfrm>
            <a:custGeom>
              <a:avLst/>
              <a:gdLst/>
              <a:ahLst/>
              <a:cxnLst/>
              <a:rect l="l" t="t" r="r" b="b"/>
              <a:pathLst>
                <a:path w="1356582" h="678409">
                  <a:moveTo>
                    <a:pt x="32063" y="0"/>
                  </a:moveTo>
                  <a:lnTo>
                    <a:pt x="1324519" y="0"/>
                  </a:lnTo>
                  <a:cubicBezTo>
                    <a:pt x="1342227" y="0"/>
                    <a:pt x="1356582" y="14355"/>
                    <a:pt x="1356582" y="32063"/>
                  </a:cubicBezTo>
                  <a:lnTo>
                    <a:pt x="1356582" y="646346"/>
                  </a:lnTo>
                  <a:cubicBezTo>
                    <a:pt x="1356582" y="664054"/>
                    <a:pt x="1342227" y="678409"/>
                    <a:pt x="1324519" y="678409"/>
                  </a:cubicBezTo>
                  <a:lnTo>
                    <a:pt x="32063" y="678409"/>
                  </a:lnTo>
                  <a:cubicBezTo>
                    <a:pt x="14355" y="678409"/>
                    <a:pt x="0" y="664054"/>
                    <a:pt x="0" y="646346"/>
                  </a:cubicBezTo>
                  <a:lnTo>
                    <a:pt x="0" y="32063"/>
                  </a:lnTo>
                  <a:cubicBezTo>
                    <a:pt x="0" y="14355"/>
                    <a:pt x="14355" y="0"/>
                    <a:pt x="32063" y="0"/>
                  </a:cubicBezTo>
                  <a:close/>
                </a:path>
              </a:pathLst>
            </a:custGeom>
            <a:solidFill>
              <a:srgbClr val="000000">
                <a:alpha val="0"/>
              </a:srgbClr>
            </a:solidFill>
            <a:ln w="38100" cap="sq">
              <a:solidFill>
                <a:srgbClr val="F47C00"/>
              </a:solidFill>
              <a:prstDash val="solid"/>
              <a:miter/>
            </a:ln>
          </p:spPr>
          <p:txBody>
            <a:bodyPr/>
            <a:lstStyle/>
            <a:p>
              <a:endParaRPr lang="en-US"/>
            </a:p>
          </p:txBody>
        </p:sp>
        <p:sp>
          <p:nvSpPr>
            <p:cNvPr id="24" name="TextBox 24"/>
            <p:cNvSpPr txBox="1"/>
            <p:nvPr/>
          </p:nvSpPr>
          <p:spPr>
            <a:xfrm>
              <a:off x="0" y="-47625"/>
              <a:ext cx="1356582" cy="726034"/>
            </a:xfrm>
            <a:prstGeom prst="rect">
              <a:avLst/>
            </a:prstGeom>
          </p:spPr>
          <p:txBody>
            <a:bodyPr lIns="50800" tIns="50800" rIns="50800" bIns="50800" rtlCol="0" anchor="ctr"/>
            <a:lstStyle/>
            <a:p>
              <a:pPr algn="ctr">
                <a:lnSpc>
                  <a:spcPts val="3212"/>
                </a:lnSpc>
              </a:pPr>
              <a:endParaRPr/>
            </a:p>
          </p:txBody>
        </p:sp>
      </p:grpSp>
      <p:grpSp>
        <p:nvGrpSpPr>
          <p:cNvPr id="25" name="Group 25"/>
          <p:cNvGrpSpPr/>
          <p:nvPr/>
        </p:nvGrpSpPr>
        <p:grpSpPr>
          <a:xfrm>
            <a:off x="10913579" y="5660680"/>
            <a:ext cx="2116996" cy="565614"/>
            <a:chOff x="0" y="0"/>
            <a:chExt cx="481451" cy="128633"/>
          </a:xfrm>
        </p:grpSpPr>
        <p:sp>
          <p:nvSpPr>
            <p:cNvPr id="26" name="Freeform 26"/>
            <p:cNvSpPr/>
            <p:nvPr/>
          </p:nvSpPr>
          <p:spPr>
            <a:xfrm>
              <a:off x="0" y="0"/>
              <a:ext cx="481451" cy="128633"/>
            </a:xfrm>
            <a:custGeom>
              <a:avLst/>
              <a:gdLst/>
              <a:ahLst/>
              <a:cxnLst/>
              <a:rect l="l" t="t" r="r" b="b"/>
              <a:pathLst>
                <a:path w="481451" h="128633">
                  <a:moveTo>
                    <a:pt x="51198" y="0"/>
                  </a:moveTo>
                  <a:lnTo>
                    <a:pt x="430252" y="0"/>
                  </a:lnTo>
                  <a:cubicBezTo>
                    <a:pt x="458529" y="0"/>
                    <a:pt x="481451" y="22922"/>
                    <a:pt x="481451" y="51198"/>
                  </a:cubicBezTo>
                  <a:lnTo>
                    <a:pt x="481451" y="77434"/>
                  </a:lnTo>
                  <a:cubicBezTo>
                    <a:pt x="481451" y="91013"/>
                    <a:pt x="476057" y="104036"/>
                    <a:pt x="466455" y="113637"/>
                  </a:cubicBezTo>
                  <a:cubicBezTo>
                    <a:pt x="456854" y="123239"/>
                    <a:pt x="443831" y="128633"/>
                    <a:pt x="430252" y="128633"/>
                  </a:cubicBezTo>
                  <a:lnTo>
                    <a:pt x="51198" y="128633"/>
                  </a:lnTo>
                  <a:cubicBezTo>
                    <a:pt x="37620" y="128633"/>
                    <a:pt x="24597" y="123239"/>
                    <a:pt x="14996" y="113637"/>
                  </a:cubicBezTo>
                  <a:cubicBezTo>
                    <a:pt x="5394" y="104036"/>
                    <a:pt x="0" y="91013"/>
                    <a:pt x="0" y="77434"/>
                  </a:cubicBezTo>
                  <a:lnTo>
                    <a:pt x="0" y="51198"/>
                  </a:lnTo>
                  <a:cubicBezTo>
                    <a:pt x="0" y="37620"/>
                    <a:pt x="5394" y="24597"/>
                    <a:pt x="14996" y="14996"/>
                  </a:cubicBezTo>
                  <a:cubicBezTo>
                    <a:pt x="24597" y="5394"/>
                    <a:pt x="37620" y="0"/>
                    <a:pt x="51198" y="0"/>
                  </a:cubicBezTo>
                  <a:close/>
                </a:path>
              </a:pathLst>
            </a:custGeom>
            <a:solidFill>
              <a:srgbClr val="F37221"/>
            </a:solidFill>
          </p:spPr>
          <p:txBody>
            <a:bodyPr/>
            <a:lstStyle/>
            <a:p>
              <a:endParaRPr lang="en-US"/>
            </a:p>
          </p:txBody>
        </p:sp>
        <p:sp>
          <p:nvSpPr>
            <p:cNvPr id="27" name="TextBox 27"/>
            <p:cNvSpPr txBox="1"/>
            <p:nvPr/>
          </p:nvSpPr>
          <p:spPr>
            <a:xfrm>
              <a:off x="0" y="-47625"/>
              <a:ext cx="481451" cy="176258"/>
            </a:xfrm>
            <a:prstGeom prst="rect">
              <a:avLst/>
            </a:prstGeom>
          </p:spPr>
          <p:txBody>
            <a:bodyPr lIns="50800" tIns="50800" rIns="50800" bIns="50800" rtlCol="0" anchor="ctr"/>
            <a:lstStyle/>
            <a:p>
              <a:pPr algn="ctr">
                <a:lnSpc>
                  <a:spcPts val="3492"/>
                </a:lnSpc>
              </a:pPr>
              <a:r>
                <a:rPr lang="en-US" sz="2494" b="1" spc="24">
                  <a:solidFill>
                    <a:srgbClr val="FFFFFF"/>
                  </a:solidFill>
                  <a:latin typeface="Canva Sans Bold"/>
                  <a:ea typeface="Canva Sans Bold"/>
                  <a:cs typeface="Canva Sans Bold"/>
                  <a:sym typeface="Canva Sans Bold"/>
                </a:rPr>
                <a:t>03</a:t>
              </a:r>
            </a:p>
          </p:txBody>
        </p:sp>
      </p:grpSp>
      <p:sp>
        <p:nvSpPr>
          <p:cNvPr id="28" name="TextBox 28"/>
          <p:cNvSpPr txBox="1"/>
          <p:nvPr/>
        </p:nvSpPr>
        <p:spPr>
          <a:xfrm>
            <a:off x="10038151" y="6292968"/>
            <a:ext cx="4005276" cy="1653680"/>
          </a:xfrm>
          <a:prstGeom prst="rect">
            <a:avLst/>
          </a:prstGeom>
        </p:spPr>
        <p:txBody>
          <a:bodyPr lIns="0" tIns="0" rIns="0" bIns="0" rtlCol="0" anchor="t">
            <a:spAutoFit/>
          </a:bodyPr>
          <a:lstStyle/>
          <a:p>
            <a:pPr algn="ctr">
              <a:lnSpc>
                <a:spcPts val="3352"/>
              </a:lnSpc>
              <a:spcBef>
                <a:spcPct val="0"/>
              </a:spcBef>
            </a:pPr>
            <a:r>
              <a:rPr lang="en-US" sz="2394" spc="23">
                <a:solidFill>
                  <a:srgbClr val="000000"/>
                </a:solidFill>
                <a:latin typeface="Canva Sans"/>
                <a:ea typeface="Canva Sans"/>
                <a:cs typeface="Canva Sans"/>
                <a:sym typeface="Canva Sans"/>
              </a:rPr>
              <a:t>Payroll logic required HR anther login than the admin log in to validate calculations.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1303747" y="2211396"/>
            <a:ext cx="9626777" cy="5125941"/>
            <a:chOff x="0" y="0"/>
            <a:chExt cx="2423357" cy="1290357"/>
          </a:xfrm>
        </p:grpSpPr>
        <p:sp>
          <p:nvSpPr>
            <p:cNvPr id="3" name="Freeform 3"/>
            <p:cNvSpPr/>
            <p:nvPr/>
          </p:nvSpPr>
          <p:spPr>
            <a:xfrm>
              <a:off x="0" y="0"/>
              <a:ext cx="2423357" cy="1290357"/>
            </a:xfrm>
            <a:custGeom>
              <a:avLst/>
              <a:gdLst/>
              <a:ahLst/>
              <a:cxnLst/>
              <a:rect l="l" t="t" r="r" b="b"/>
              <a:pathLst>
                <a:path w="2423357" h="1290357">
                  <a:moveTo>
                    <a:pt x="14476" y="0"/>
                  </a:moveTo>
                  <a:lnTo>
                    <a:pt x="2408881" y="0"/>
                  </a:lnTo>
                  <a:cubicBezTo>
                    <a:pt x="2412720" y="0"/>
                    <a:pt x="2416402" y="1525"/>
                    <a:pt x="2419117" y="4240"/>
                  </a:cubicBezTo>
                  <a:cubicBezTo>
                    <a:pt x="2421832" y="6955"/>
                    <a:pt x="2423357" y="10637"/>
                    <a:pt x="2423357" y="14476"/>
                  </a:cubicBezTo>
                  <a:lnTo>
                    <a:pt x="2423357" y="1275882"/>
                  </a:lnTo>
                  <a:cubicBezTo>
                    <a:pt x="2423357" y="1279721"/>
                    <a:pt x="2421832" y="1283403"/>
                    <a:pt x="2419117" y="1286118"/>
                  </a:cubicBezTo>
                  <a:cubicBezTo>
                    <a:pt x="2416402" y="1288832"/>
                    <a:pt x="2412720" y="1290357"/>
                    <a:pt x="2408881" y="1290357"/>
                  </a:cubicBezTo>
                  <a:lnTo>
                    <a:pt x="14476" y="1290357"/>
                  </a:lnTo>
                  <a:cubicBezTo>
                    <a:pt x="10637" y="1290357"/>
                    <a:pt x="6955" y="1288832"/>
                    <a:pt x="4240" y="1286118"/>
                  </a:cubicBezTo>
                  <a:cubicBezTo>
                    <a:pt x="1525" y="1283403"/>
                    <a:pt x="0" y="1279721"/>
                    <a:pt x="0" y="1275882"/>
                  </a:cubicBezTo>
                  <a:lnTo>
                    <a:pt x="0" y="14476"/>
                  </a:lnTo>
                  <a:cubicBezTo>
                    <a:pt x="0" y="10637"/>
                    <a:pt x="1525" y="6955"/>
                    <a:pt x="4240" y="4240"/>
                  </a:cubicBezTo>
                  <a:cubicBezTo>
                    <a:pt x="6955" y="1525"/>
                    <a:pt x="10637" y="0"/>
                    <a:pt x="14476" y="0"/>
                  </a:cubicBezTo>
                  <a:close/>
                </a:path>
              </a:pathLst>
            </a:custGeom>
            <a:solidFill>
              <a:srgbClr val="000000">
                <a:alpha val="0"/>
              </a:srgbClr>
            </a:solidFill>
            <a:ln w="38100" cap="sq">
              <a:solidFill>
                <a:srgbClr val="F47C00"/>
              </a:solidFill>
              <a:prstDash val="solid"/>
              <a:miter/>
            </a:ln>
          </p:spPr>
          <p:txBody>
            <a:bodyPr/>
            <a:lstStyle/>
            <a:p>
              <a:endParaRPr lang="en-US"/>
            </a:p>
          </p:txBody>
        </p:sp>
        <p:sp>
          <p:nvSpPr>
            <p:cNvPr id="4" name="TextBox 4"/>
            <p:cNvSpPr txBox="1"/>
            <p:nvPr/>
          </p:nvSpPr>
          <p:spPr>
            <a:xfrm>
              <a:off x="0" y="-47625"/>
              <a:ext cx="2423357" cy="1337982"/>
            </a:xfrm>
            <a:prstGeom prst="rect">
              <a:avLst/>
            </a:prstGeom>
          </p:spPr>
          <p:txBody>
            <a:bodyPr lIns="50800" tIns="50800" rIns="50800" bIns="50800" rtlCol="0" anchor="ctr"/>
            <a:lstStyle/>
            <a:p>
              <a:pPr algn="ctr">
                <a:lnSpc>
                  <a:spcPts val="3212"/>
                </a:lnSpc>
              </a:pPr>
              <a:endParaRPr/>
            </a:p>
          </p:txBody>
        </p:sp>
      </p:grpSp>
      <p:grpSp>
        <p:nvGrpSpPr>
          <p:cNvPr id="5" name="Group 5"/>
          <p:cNvGrpSpPr/>
          <p:nvPr/>
        </p:nvGrpSpPr>
        <p:grpSpPr>
          <a:xfrm>
            <a:off x="0" y="8242369"/>
            <a:ext cx="18288000" cy="2044631"/>
            <a:chOff x="0" y="0"/>
            <a:chExt cx="4816593" cy="538504"/>
          </a:xfrm>
        </p:grpSpPr>
        <p:sp>
          <p:nvSpPr>
            <p:cNvPr id="6" name="Freeform 6"/>
            <p:cNvSpPr/>
            <p:nvPr/>
          </p:nvSpPr>
          <p:spPr>
            <a:xfrm>
              <a:off x="0" y="0"/>
              <a:ext cx="4816592" cy="538504"/>
            </a:xfrm>
            <a:custGeom>
              <a:avLst/>
              <a:gdLst/>
              <a:ahLst/>
              <a:cxnLst/>
              <a:rect l="l" t="t" r="r" b="b"/>
              <a:pathLst>
                <a:path w="4816592" h="538504">
                  <a:moveTo>
                    <a:pt x="0" y="0"/>
                  </a:moveTo>
                  <a:lnTo>
                    <a:pt x="4816592" y="0"/>
                  </a:lnTo>
                  <a:lnTo>
                    <a:pt x="4816592" y="538504"/>
                  </a:lnTo>
                  <a:lnTo>
                    <a:pt x="0" y="538504"/>
                  </a:lnTo>
                  <a:close/>
                </a:path>
              </a:pathLst>
            </a:custGeom>
            <a:solidFill>
              <a:srgbClr val="F37221"/>
            </a:solidFill>
          </p:spPr>
          <p:txBody>
            <a:bodyPr/>
            <a:lstStyle/>
            <a:p>
              <a:endParaRPr lang="en-US"/>
            </a:p>
          </p:txBody>
        </p:sp>
        <p:sp>
          <p:nvSpPr>
            <p:cNvPr id="7" name="TextBox 7"/>
            <p:cNvSpPr txBox="1"/>
            <p:nvPr/>
          </p:nvSpPr>
          <p:spPr>
            <a:xfrm>
              <a:off x="0" y="-57150"/>
              <a:ext cx="4816593" cy="595654"/>
            </a:xfrm>
            <a:prstGeom prst="rect">
              <a:avLst/>
            </a:prstGeom>
          </p:spPr>
          <p:txBody>
            <a:bodyPr lIns="50800" tIns="50800" rIns="50800" bIns="50800" rtlCol="0" anchor="ctr"/>
            <a:lstStyle/>
            <a:p>
              <a:pPr algn="ctr">
                <a:lnSpc>
                  <a:spcPts val="3632"/>
                </a:lnSpc>
              </a:pPr>
              <a:endParaRPr/>
            </a:p>
          </p:txBody>
        </p:sp>
      </p:grpSp>
      <p:sp>
        <p:nvSpPr>
          <p:cNvPr id="8" name="Freeform 8"/>
          <p:cNvSpPr/>
          <p:nvPr/>
        </p:nvSpPr>
        <p:spPr>
          <a:xfrm rot="-10800000">
            <a:off x="16769974" y="-266134"/>
            <a:ext cx="2534336" cy="1689557"/>
          </a:xfrm>
          <a:custGeom>
            <a:avLst/>
            <a:gdLst/>
            <a:ahLst/>
            <a:cxnLst/>
            <a:rect l="l" t="t" r="r" b="b"/>
            <a:pathLst>
              <a:path w="2534336" h="1689557">
                <a:moveTo>
                  <a:pt x="0" y="0"/>
                </a:moveTo>
                <a:lnTo>
                  <a:pt x="2534336" y="0"/>
                </a:lnTo>
                <a:lnTo>
                  <a:pt x="2534336" y="1689557"/>
                </a:lnTo>
                <a:lnTo>
                  <a:pt x="0" y="16895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9" name="Freeform 9"/>
          <p:cNvSpPr/>
          <p:nvPr/>
        </p:nvSpPr>
        <p:spPr>
          <a:xfrm>
            <a:off x="12284506" y="4317585"/>
            <a:ext cx="6003494" cy="3924784"/>
          </a:xfrm>
          <a:custGeom>
            <a:avLst/>
            <a:gdLst/>
            <a:ahLst/>
            <a:cxnLst/>
            <a:rect l="l" t="t" r="r" b="b"/>
            <a:pathLst>
              <a:path w="6003494" h="3924784">
                <a:moveTo>
                  <a:pt x="0" y="0"/>
                </a:moveTo>
                <a:lnTo>
                  <a:pt x="6003494" y="0"/>
                </a:lnTo>
                <a:lnTo>
                  <a:pt x="6003494" y="3924784"/>
                </a:lnTo>
                <a:lnTo>
                  <a:pt x="0" y="3924784"/>
                </a:lnTo>
                <a:lnTo>
                  <a:pt x="0" y="0"/>
                </a:lnTo>
                <a:close/>
              </a:path>
            </a:pathLst>
          </a:custGeom>
          <a:blipFill>
            <a:blip r:embed="rId4"/>
            <a:stretch>
              <a:fillRect/>
            </a:stretch>
          </a:blipFill>
        </p:spPr>
        <p:txBody>
          <a:bodyPr/>
          <a:lstStyle/>
          <a:p>
            <a:endParaRPr lang="en-US"/>
          </a:p>
        </p:txBody>
      </p:sp>
      <p:sp>
        <p:nvSpPr>
          <p:cNvPr id="10" name="TextBox 10"/>
          <p:cNvSpPr txBox="1"/>
          <p:nvPr/>
        </p:nvSpPr>
        <p:spPr>
          <a:xfrm>
            <a:off x="2963709" y="502445"/>
            <a:ext cx="10410989" cy="803917"/>
          </a:xfrm>
          <a:prstGeom prst="rect">
            <a:avLst/>
          </a:prstGeom>
        </p:spPr>
        <p:txBody>
          <a:bodyPr lIns="0" tIns="0" rIns="0" bIns="0" rtlCol="0" anchor="t">
            <a:spAutoFit/>
          </a:bodyPr>
          <a:lstStyle/>
          <a:p>
            <a:pPr marL="0" lvl="0" indent="0" algn="ctr">
              <a:lnSpc>
                <a:spcPts val="6669"/>
              </a:lnSpc>
              <a:spcBef>
                <a:spcPct val="0"/>
              </a:spcBef>
            </a:pPr>
            <a:r>
              <a:rPr lang="en-US" sz="4833" b="1" spc="241">
                <a:solidFill>
                  <a:srgbClr val="F47C00"/>
                </a:solidFill>
                <a:latin typeface="Canva Sans Bold"/>
                <a:ea typeface="Canva Sans Bold"/>
                <a:cs typeface="Canva Sans Bold"/>
                <a:sym typeface="Canva Sans Bold"/>
              </a:rPr>
              <a:t>Challenges &amp; Lessons Learned</a:t>
            </a:r>
          </a:p>
        </p:txBody>
      </p:sp>
      <p:sp>
        <p:nvSpPr>
          <p:cNvPr id="11" name="TextBox 11"/>
          <p:cNvSpPr txBox="1"/>
          <p:nvPr/>
        </p:nvSpPr>
        <p:spPr>
          <a:xfrm>
            <a:off x="1475963" y="2524033"/>
            <a:ext cx="9282345" cy="4433990"/>
          </a:xfrm>
          <a:prstGeom prst="rect">
            <a:avLst/>
          </a:prstGeom>
        </p:spPr>
        <p:txBody>
          <a:bodyPr lIns="0" tIns="0" rIns="0" bIns="0" rtlCol="0" anchor="t">
            <a:spAutoFit/>
          </a:bodyPr>
          <a:lstStyle/>
          <a:p>
            <a:pPr algn="ctr">
              <a:lnSpc>
                <a:spcPts val="4404"/>
              </a:lnSpc>
              <a:spcBef>
                <a:spcPct val="0"/>
              </a:spcBef>
            </a:pPr>
            <a:r>
              <a:rPr lang="en-US" sz="3146" spc="31">
                <a:solidFill>
                  <a:srgbClr val="000000"/>
                </a:solidFill>
                <a:latin typeface="Canva Sans"/>
                <a:ea typeface="Canva Sans"/>
                <a:cs typeface="Canva Sans"/>
                <a:sym typeface="Canva Sans"/>
              </a:rPr>
              <a:t>Testing a dynamic website like OrangeHRM taught us to stay flexible. Frequent changes during test case creation and execution affected both manual and automated tests. This experience showed us that testing must be continuous and adaptable, and it emphasized the need for maintainable scripts and strong collaboration.</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258345" y="1569227"/>
            <a:ext cx="6029655" cy="12059310"/>
          </a:xfrm>
          <a:custGeom>
            <a:avLst/>
            <a:gdLst/>
            <a:ahLst/>
            <a:cxnLst/>
            <a:rect l="l" t="t" r="r" b="b"/>
            <a:pathLst>
              <a:path w="6029655" h="12059310">
                <a:moveTo>
                  <a:pt x="0" y="0"/>
                </a:moveTo>
                <a:lnTo>
                  <a:pt x="6029655" y="0"/>
                </a:lnTo>
                <a:lnTo>
                  <a:pt x="6029655" y="12059310"/>
                </a:lnTo>
                <a:lnTo>
                  <a:pt x="0" y="120593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3062443" y="7598882"/>
            <a:ext cx="5376236" cy="5376236"/>
          </a:xfrm>
          <a:custGeom>
            <a:avLst/>
            <a:gdLst/>
            <a:ahLst/>
            <a:cxnLst/>
            <a:rect l="l" t="t" r="r" b="b"/>
            <a:pathLst>
              <a:path w="5376236" h="5376236">
                <a:moveTo>
                  <a:pt x="0" y="0"/>
                </a:moveTo>
                <a:lnTo>
                  <a:pt x="5376236" y="0"/>
                </a:lnTo>
                <a:lnTo>
                  <a:pt x="5376236" y="5376236"/>
                </a:lnTo>
                <a:lnTo>
                  <a:pt x="0" y="53762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2815892" y="3899338"/>
            <a:ext cx="8302347" cy="1523647"/>
          </a:xfrm>
          <a:prstGeom prst="rect">
            <a:avLst/>
          </a:prstGeom>
        </p:spPr>
        <p:txBody>
          <a:bodyPr lIns="0" tIns="0" rIns="0" bIns="0" rtlCol="0" anchor="t">
            <a:spAutoFit/>
          </a:bodyPr>
          <a:lstStyle/>
          <a:p>
            <a:pPr algn="l">
              <a:lnSpc>
                <a:spcPts val="10480"/>
              </a:lnSpc>
            </a:pPr>
            <a:r>
              <a:rPr lang="en-US" sz="9981" spc="209">
                <a:solidFill>
                  <a:srgbClr val="000000"/>
                </a:solidFill>
                <a:latin typeface="Codec Pro"/>
                <a:ea typeface="Codec Pro"/>
                <a:cs typeface="Codec Pro"/>
                <a:sym typeface="Codec Pro"/>
              </a:rPr>
              <a:t>THANK YOU</a:t>
            </a:r>
          </a:p>
        </p:txBody>
      </p:sp>
      <p:sp>
        <p:nvSpPr>
          <p:cNvPr id="5" name="Freeform 5"/>
          <p:cNvSpPr/>
          <p:nvPr/>
        </p:nvSpPr>
        <p:spPr>
          <a:xfrm>
            <a:off x="1028700" y="1163607"/>
            <a:ext cx="934283" cy="1815744"/>
          </a:xfrm>
          <a:custGeom>
            <a:avLst/>
            <a:gdLst/>
            <a:ahLst/>
            <a:cxnLst/>
            <a:rect l="l" t="t" r="r" b="b"/>
            <a:pathLst>
              <a:path w="934283" h="1815744">
                <a:moveTo>
                  <a:pt x="0" y="0"/>
                </a:moveTo>
                <a:lnTo>
                  <a:pt x="934283" y="0"/>
                </a:lnTo>
                <a:lnTo>
                  <a:pt x="934283" y="1815744"/>
                </a:lnTo>
                <a:lnTo>
                  <a:pt x="0" y="18157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5570654" y="7410579"/>
            <a:ext cx="1264709" cy="1264709"/>
          </a:xfrm>
          <a:custGeom>
            <a:avLst/>
            <a:gdLst/>
            <a:ahLst/>
            <a:cxnLst/>
            <a:rect l="l" t="t" r="r" b="b"/>
            <a:pathLst>
              <a:path w="1264709" h="1264709">
                <a:moveTo>
                  <a:pt x="0" y="0"/>
                </a:moveTo>
                <a:lnTo>
                  <a:pt x="1264709" y="0"/>
                </a:lnTo>
                <a:lnTo>
                  <a:pt x="1264709" y="1264709"/>
                </a:lnTo>
                <a:lnTo>
                  <a:pt x="0" y="12647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5961936" y="7809418"/>
            <a:ext cx="482144" cy="467032"/>
          </a:xfrm>
          <a:custGeom>
            <a:avLst/>
            <a:gdLst/>
            <a:ahLst/>
            <a:cxnLst/>
            <a:rect l="l" t="t" r="r" b="b"/>
            <a:pathLst>
              <a:path w="482144" h="467032">
                <a:moveTo>
                  <a:pt x="0" y="0"/>
                </a:moveTo>
                <a:lnTo>
                  <a:pt x="482145" y="0"/>
                </a:lnTo>
                <a:lnTo>
                  <a:pt x="482145" y="467031"/>
                </a:lnTo>
                <a:lnTo>
                  <a:pt x="0" y="46703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TextBox 8"/>
          <p:cNvSpPr txBox="1"/>
          <p:nvPr/>
        </p:nvSpPr>
        <p:spPr>
          <a:xfrm>
            <a:off x="-3606480" y="7586669"/>
            <a:ext cx="3606480" cy="815479"/>
          </a:xfrm>
          <a:prstGeom prst="rect">
            <a:avLst/>
          </a:prstGeom>
        </p:spPr>
        <p:txBody>
          <a:bodyPr lIns="0" tIns="0" rIns="0" bIns="0" rtlCol="0" anchor="t">
            <a:spAutoFit/>
          </a:bodyPr>
          <a:lstStyle/>
          <a:p>
            <a:pPr algn="ctr">
              <a:lnSpc>
                <a:spcPts val="3352"/>
              </a:lnSpc>
            </a:pPr>
            <a:r>
              <a:rPr lang="en-US" sz="2394">
                <a:solidFill>
                  <a:srgbClr val="000000"/>
                </a:solidFill>
                <a:latin typeface="Canva Sans"/>
                <a:ea typeface="Canva Sans"/>
                <a:cs typeface="Canva Sans"/>
                <a:sym typeface="Canva Sans"/>
              </a:rPr>
              <a:t>Calle Cualquiera 123, Cualquier Lugar</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extBox 2"/>
          <p:cNvSpPr txBox="1"/>
          <p:nvPr/>
        </p:nvSpPr>
        <p:spPr>
          <a:xfrm>
            <a:off x="319828" y="3686824"/>
            <a:ext cx="9184979" cy="3345589"/>
          </a:xfrm>
          <a:prstGeom prst="rect">
            <a:avLst/>
          </a:prstGeom>
        </p:spPr>
        <p:txBody>
          <a:bodyPr lIns="0" tIns="0" rIns="0" bIns="0" rtlCol="0" anchor="t">
            <a:spAutoFit/>
          </a:bodyPr>
          <a:lstStyle/>
          <a:p>
            <a:pPr algn="ctr">
              <a:lnSpc>
                <a:spcPts val="5332"/>
              </a:lnSpc>
            </a:pPr>
            <a:r>
              <a:rPr lang="en-US" sz="3271" b="1" spc="19" dirty="0">
                <a:solidFill>
                  <a:srgbClr val="231F20"/>
                </a:solidFill>
                <a:latin typeface="Canva Sans Bold"/>
                <a:ea typeface="Canva Sans Bold"/>
                <a:cs typeface="Canva Sans Bold"/>
                <a:sym typeface="Canva Sans Bold"/>
              </a:rPr>
              <a:t>•Tested </a:t>
            </a:r>
            <a:r>
              <a:rPr lang="en-US" sz="3271" b="1" spc="19" dirty="0" err="1">
                <a:solidFill>
                  <a:srgbClr val="231F20"/>
                </a:solidFill>
                <a:latin typeface="Canva Sans Bold"/>
                <a:ea typeface="Canva Sans Bold"/>
                <a:cs typeface="Canva Sans Bold"/>
                <a:sym typeface="Canva Sans Bold"/>
              </a:rPr>
              <a:t>OrangeHRM</a:t>
            </a:r>
            <a:r>
              <a:rPr lang="en-US" sz="3271" b="1" spc="19" dirty="0">
                <a:solidFill>
                  <a:srgbClr val="231F20"/>
                </a:solidFill>
                <a:latin typeface="Canva Sans Bold"/>
                <a:ea typeface="Canva Sans Bold"/>
                <a:cs typeface="Canva Sans Bold"/>
                <a:sym typeface="Canva Sans Bold"/>
              </a:rPr>
              <a:t>:</a:t>
            </a:r>
            <a:r>
              <a:rPr lang="en-US" sz="3271" spc="19" dirty="0">
                <a:solidFill>
                  <a:srgbClr val="231F20"/>
                </a:solidFill>
                <a:latin typeface="Canva Sans"/>
                <a:ea typeface="Canva Sans"/>
                <a:cs typeface="Canva Sans"/>
                <a:sym typeface="Canva Sans"/>
              </a:rPr>
              <a:t> an open-source HR management platform</a:t>
            </a:r>
          </a:p>
          <a:p>
            <a:pPr algn="ctr">
              <a:lnSpc>
                <a:spcPts val="5332"/>
              </a:lnSpc>
            </a:pPr>
            <a:endParaRPr lang="en-US" sz="3271" spc="19" dirty="0">
              <a:solidFill>
                <a:srgbClr val="231F20"/>
              </a:solidFill>
              <a:latin typeface="Canva Sans"/>
              <a:ea typeface="Canva Sans"/>
              <a:cs typeface="Canva Sans"/>
              <a:sym typeface="Canva Sans"/>
            </a:endParaRPr>
          </a:p>
          <a:p>
            <a:pPr algn="ctr">
              <a:lnSpc>
                <a:spcPts val="5332"/>
              </a:lnSpc>
            </a:pPr>
            <a:endParaRPr lang="en-US" sz="3271" spc="19" dirty="0">
              <a:solidFill>
                <a:srgbClr val="231F20"/>
              </a:solidFill>
              <a:latin typeface="Canva Sans"/>
              <a:ea typeface="Canva Sans"/>
              <a:cs typeface="Canva Sans"/>
              <a:sym typeface="Canva Sans"/>
            </a:endParaRPr>
          </a:p>
          <a:p>
            <a:pPr algn="ctr">
              <a:lnSpc>
                <a:spcPts val="5332"/>
              </a:lnSpc>
            </a:pPr>
            <a:endParaRPr lang="en-US" sz="3271" spc="19" dirty="0">
              <a:solidFill>
                <a:srgbClr val="231F20"/>
              </a:solidFill>
              <a:latin typeface="Canva Sans"/>
              <a:ea typeface="Canva Sans"/>
              <a:cs typeface="Canva Sans"/>
              <a:sym typeface="Canva Sans"/>
            </a:endParaRPr>
          </a:p>
        </p:txBody>
      </p:sp>
      <p:grpSp>
        <p:nvGrpSpPr>
          <p:cNvPr id="3" name="Group 3"/>
          <p:cNvGrpSpPr/>
          <p:nvPr/>
        </p:nvGrpSpPr>
        <p:grpSpPr>
          <a:xfrm>
            <a:off x="319828" y="1070925"/>
            <a:ext cx="6934540" cy="864127"/>
            <a:chOff x="0" y="0"/>
            <a:chExt cx="1826381" cy="227589"/>
          </a:xfrm>
        </p:grpSpPr>
        <p:sp>
          <p:nvSpPr>
            <p:cNvPr id="4" name="Freeform 4"/>
            <p:cNvSpPr/>
            <p:nvPr/>
          </p:nvSpPr>
          <p:spPr>
            <a:xfrm>
              <a:off x="0" y="0"/>
              <a:ext cx="1826381" cy="227589"/>
            </a:xfrm>
            <a:custGeom>
              <a:avLst/>
              <a:gdLst/>
              <a:ahLst/>
              <a:cxnLst/>
              <a:rect l="l" t="t" r="r" b="b"/>
              <a:pathLst>
                <a:path w="1826381" h="227589">
                  <a:moveTo>
                    <a:pt x="27911" y="0"/>
                  </a:moveTo>
                  <a:lnTo>
                    <a:pt x="1798470" y="0"/>
                  </a:lnTo>
                  <a:cubicBezTo>
                    <a:pt x="1805873" y="0"/>
                    <a:pt x="1812972" y="2941"/>
                    <a:pt x="1818206" y="8175"/>
                  </a:cubicBezTo>
                  <a:cubicBezTo>
                    <a:pt x="1823440" y="13409"/>
                    <a:pt x="1826381" y="20508"/>
                    <a:pt x="1826381" y="27911"/>
                  </a:cubicBezTo>
                  <a:lnTo>
                    <a:pt x="1826381" y="199678"/>
                  </a:lnTo>
                  <a:cubicBezTo>
                    <a:pt x="1826381" y="207081"/>
                    <a:pt x="1823440" y="214180"/>
                    <a:pt x="1818206" y="219414"/>
                  </a:cubicBezTo>
                  <a:cubicBezTo>
                    <a:pt x="1812972" y="224648"/>
                    <a:pt x="1805873" y="227589"/>
                    <a:pt x="1798470" y="227589"/>
                  </a:cubicBezTo>
                  <a:lnTo>
                    <a:pt x="27911" y="227589"/>
                  </a:lnTo>
                  <a:cubicBezTo>
                    <a:pt x="20508" y="227589"/>
                    <a:pt x="13409" y="224648"/>
                    <a:pt x="8175" y="219414"/>
                  </a:cubicBezTo>
                  <a:cubicBezTo>
                    <a:pt x="2941" y="214180"/>
                    <a:pt x="0" y="207081"/>
                    <a:pt x="0" y="199678"/>
                  </a:cubicBezTo>
                  <a:lnTo>
                    <a:pt x="0" y="27911"/>
                  </a:lnTo>
                  <a:cubicBezTo>
                    <a:pt x="0" y="20508"/>
                    <a:pt x="2941" y="13409"/>
                    <a:pt x="8175" y="8175"/>
                  </a:cubicBezTo>
                  <a:cubicBezTo>
                    <a:pt x="13409" y="2941"/>
                    <a:pt x="20508" y="0"/>
                    <a:pt x="27911" y="0"/>
                  </a:cubicBezTo>
                  <a:close/>
                </a:path>
              </a:pathLst>
            </a:custGeom>
            <a:solidFill>
              <a:srgbClr val="F47C00"/>
            </a:solidFill>
            <a:ln cap="rnd">
              <a:noFill/>
              <a:prstDash val="solid"/>
              <a:round/>
            </a:ln>
          </p:spPr>
          <p:txBody>
            <a:bodyPr/>
            <a:lstStyle/>
            <a:p>
              <a:endParaRPr lang="en-US"/>
            </a:p>
          </p:txBody>
        </p:sp>
        <p:sp>
          <p:nvSpPr>
            <p:cNvPr id="5" name="TextBox 5"/>
            <p:cNvSpPr txBox="1"/>
            <p:nvPr/>
          </p:nvSpPr>
          <p:spPr>
            <a:xfrm>
              <a:off x="0" y="-76200"/>
              <a:ext cx="1826381" cy="303789"/>
            </a:xfrm>
            <a:prstGeom prst="rect">
              <a:avLst/>
            </a:prstGeom>
          </p:spPr>
          <p:txBody>
            <a:bodyPr lIns="50800" tIns="50800" rIns="50800" bIns="50800" rtlCol="0" anchor="ctr"/>
            <a:lstStyle/>
            <a:p>
              <a:pPr marL="0" lvl="0" indent="0" algn="ctr">
                <a:lnSpc>
                  <a:spcPts val="5534"/>
                </a:lnSpc>
                <a:spcBef>
                  <a:spcPct val="0"/>
                </a:spcBef>
              </a:pPr>
              <a:r>
                <a:rPr lang="en-US" sz="4010" spc="862">
                  <a:solidFill>
                    <a:srgbClr val="FFFFFF"/>
                  </a:solidFill>
                  <a:latin typeface="Canva Sans"/>
                  <a:ea typeface="Canva Sans"/>
                  <a:cs typeface="Canva Sans"/>
                  <a:sym typeface="Canva Sans"/>
                </a:rPr>
                <a:t>Project Scope</a:t>
              </a:r>
            </a:p>
          </p:txBody>
        </p:sp>
      </p:grpSp>
      <p:sp>
        <p:nvSpPr>
          <p:cNvPr id="6" name="Freeform 6"/>
          <p:cNvSpPr/>
          <p:nvPr/>
        </p:nvSpPr>
        <p:spPr>
          <a:xfrm>
            <a:off x="8275376" y="5431056"/>
            <a:ext cx="12295876" cy="10509296"/>
          </a:xfrm>
          <a:custGeom>
            <a:avLst/>
            <a:gdLst/>
            <a:ahLst/>
            <a:cxnLst/>
            <a:rect l="l" t="t" r="r" b="b"/>
            <a:pathLst>
              <a:path w="12295876" h="1050929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7" name="Group 7"/>
          <p:cNvGrpSpPr>
            <a:grpSpLocks noChangeAspect="1"/>
          </p:cNvGrpSpPr>
          <p:nvPr/>
        </p:nvGrpSpPr>
        <p:grpSpPr>
          <a:xfrm>
            <a:off x="9692389" y="1894618"/>
            <a:ext cx="5147465" cy="10460936"/>
            <a:chOff x="0" y="0"/>
            <a:chExt cx="5001260" cy="10163810"/>
          </a:xfrm>
        </p:grpSpPr>
        <p:sp>
          <p:nvSpPr>
            <p:cNvPr id="8" name="Freeform 8"/>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4"/>
              <a:stretch>
                <a:fillRect l="-45" r="-45"/>
              </a:stretch>
            </a:blipFill>
          </p:spPr>
          <p:txBody>
            <a:bodyPr/>
            <a:lstStyle/>
            <a:p>
              <a:endParaRPr lang="en-US"/>
            </a:p>
          </p:txBody>
        </p:sp>
        <p:sp>
          <p:nvSpPr>
            <p:cNvPr id="9" name="Freeform 9"/>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5"/>
              <a:stretch>
                <a:fillRect l="-104639" r="-181147"/>
              </a:stretch>
            </a:blipFill>
          </p:spPr>
          <p:txBody>
            <a:bodyPr/>
            <a:lstStyle/>
            <a:p>
              <a:endParaRPr lang="en-US"/>
            </a:p>
          </p:txBody>
        </p:sp>
      </p:grpSp>
      <p:sp>
        <p:nvSpPr>
          <p:cNvPr id="10" name="Freeform 10"/>
          <p:cNvSpPr/>
          <p:nvPr/>
        </p:nvSpPr>
        <p:spPr>
          <a:xfrm rot="2121754">
            <a:off x="14196449" y="953069"/>
            <a:ext cx="1286811" cy="1099839"/>
          </a:xfrm>
          <a:custGeom>
            <a:avLst/>
            <a:gdLst/>
            <a:ahLst/>
            <a:cxnLst/>
            <a:rect l="l" t="t" r="r" b="b"/>
            <a:pathLst>
              <a:path w="1286811" h="1099839">
                <a:moveTo>
                  <a:pt x="0" y="0"/>
                </a:moveTo>
                <a:lnTo>
                  <a:pt x="1286812" y="0"/>
                </a:lnTo>
                <a:lnTo>
                  <a:pt x="1286812" y="1099839"/>
                </a:lnTo>
                <a:lnTo>
                  <a:pt x="0" y="109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TextBox 11"/>
          <p:cNvSpPr txBox="1"/>
          <p:nvPr/>
        </p:nvSpPr>
        <p:spPr>
          <a:xfrm>
            <a:off x="319828" y="5161816"/>
            <a:ext cx="9184979" cy="481330"/>
          </a:xfrm>
          <a:prstGeom prst="rect">
            <a:avLst/>
          </a:prstGeom>
        </p:spPr>
        <p:txBody>
          <a:bodyPr lIns="0" tIns="0" rIns="0" bIns="0" rtlCol="0" anchor="t">
            <a:spAutoFit/>
          </a:bodyPr>
          <a:lstStyle/>
          <a:p>
            <a:pPr algn="ctr">
              <a:lnSpc>
                <a:spcPts val="3919"/>
              </a:lnSpc>
              <a:spcBef>
                <a:spcPct val="0"/>
              </a:spcBef>
            </a:pPr>
            <a:r>
              <a:rPr lang="en-US" sz="2799" b="1" u="sng" spc="27" dirty="0">
                <a:latin typeface="Canva Sans Bold"/>
                <a:ea typeface="Canva Sans Bold"/>
                <a:cs typeface="Canva Sans Bold"/>
                <a:sym typeface="Canva Sans Bold"/>
                <a:hlinkClick r:id="rId6" tooltip="https://opensource-demo.orangehrmlive.com/web/index.php/auth/login">
                  <a:extLst>
                    <a:ext uri="{A12FA001-AC4F-418D-AE19-62706E023703}">
                      <ahyp:hlinkClr xmlns:ahyp="http://schemas.microsoft.com/office/drawing/2018/hyperlinkcolor" val="tx"/>
                    </a:ext>
                  </a:extLst>
                </a:hlinkClick>
              </a:rPr>
              <a:t>www.reallygreatsite.com</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3109746"/>
            <a:ext cx="7177254" cy="7177254"/>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a:stretch>
            </a:blipFill>
          </p:spPr>
          <p:txBody>
            <a:bodyPr/>
            <a:lstStyle/>
            <a:p>
              <a:endParaRPr lang="en-US"/>
            </a:p>
          </p:txBody>
        </p:sp>
      </p:grpSp>
      <p:sp>
        <p:nvSpPr>
          <p:cNvPr id="4" name="Freeform 4"/>
          <p:cNvSpPr/>
          <p:nvPr/>
        </p:nvSpPr>
        <p:spPr>
          <a:xfrm>
            <a:off x="7545802" y="3110001"/>
            <a:ext cx="1598198" cy="1598198"/>
          </a:xfrm>
          <a:custGeom>
            <a:avLst/>
            <a:gdLst/>
            <a:ahLst/>
            <a:cxnLst/>
            <a:rect l="l" t="t" r="r" b="b"/>
            <a:pathLst>
              <a:path w="1598198" h="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7545802" y="4934227"/>
            <a:ext cx="1598198" cy="1598198"/>
          </a:xfrm>
          <a:custGeom>
            <a:avLst/>
            <a:gdLst/>
            <a:ahLst/>
            <a:cxnLst/>
            <a:rect l="l" t="t" r="r" b="b"/>
            <a:pathLst>
              <a:path w="1598198" h="1598198">
                <a:moveTo>
                  <a:pt x="0" y="0"/>
                </a:moveTo>
                <a:lnTo>
                  <a:pt x="1598198" y="0"/>
                </a:lnTo>
                <a:lnTo>
                  <a:pt x="1598198" y="1598197"/>
                </a:lnTo>
                <a:lnTo>
                  <a:pt x="0" y="1598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7545802" y="6761024"/>
            <a:ext cx="1598198" cy="1598198"/>
          </a:xfrm>
          <a:custGeom>
            <a:avLst/>
            <a:gdLst/>
            <a:ahLst/>
            <a:cxnLst/>
            <a:rect l="l" t="t" r="r" b="b"/>
            <a:pathLst>
              <a:path w="1598198" h="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7777900" y="7056299"/>
            <a:ext cx="1062581" cy="1080258"/>
          </a:xfrm>
          <a:custGeom>
            <a:avLst/>
            <a:gdLst/>
            <a:ahLst/>
            <a:cxnLst/>
            <a:rect l="l" t="t" r="r" b="b"/>
            <a:pathLst>
              <a:path w="1062581" h="1080258">
                <a:moveTo>
                  <a:pt x="0" y="0"/>
                </a:moveTo>
                <a:lnTo>
                  <a:pt x="1062581" y="0"/>
                </a:lnTo>
                <a:lnTo>
                  <a:pt x="1062581" y="1080258"/>
                </a:lnTo>
                <a:lnTo>
                  <a:pt x="0" y="108025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5400000">
            <a:off x="16399378" y="-227355"/>
            <a:ext cx="2512109" cy="2512109"/>
          </a:xfrm>
          <a:custGeom>
            <a:avLst/>
            <a:gdLst/>
            <a:ahLst/>
            <a:cxnLst/>
            <a:rect l="l" t="t" r="r" b="b"/>
            <a:pathLst>
              <a:path w="2512109" h="2512109">
                <a:moveTo>
                  <a:pt x="0" y="0"/>
                </a:moveTo>
                <a:lnTo>
                  <a:pt x="2512110" y="0"/>
                </a:lnTo>
                <a:lnTo>
                  <a:pt x="2512110" y="2512110"/>
                </a:lnTo>
                <a:lnTo>
                  <a:pt x="0" y="251211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7718302" y="3282501"/>
            <a:ext cx="1253198" cy="1253198"/>
          </a:xfrm>
          <a:custGeom>
            <a:avLst/>
            <a:gdLst/>
            <a:ahLst/>
            <a:cxnLst/>
            <a:rect l="l" t="t" r="r" b="b"/>
            <a:pathLst>
              <a:path w="1253198" h="1253198">
                <a:moveTo>
                  <a:pt x="0" y="0"/>
                </a:moveTo>
                <a:lnTo>
                  <a:pt x="1253198" y="0"/>
                </a:lnTo>
                <a:lnTo>
                  <a:pt x="1253198" y="1253197"/>
                </a:lnTo>
                <a:lnTo>
                  <a:pt x="0" y="125319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7810257" y="5198681"/>
            <a:ext cx="1069289" cy="1069289"/>
          </a:xfrm>
          <a:custGeom>
            <a:avLst/>
            <a:gdLst/>
            <a:ahLst/>
            <a:cxnLst/>
            <a:rect l="l" t="t" r="r" b="b"/>
            <a:pathLst>
              <a:path w="1069289" h="1069289">
                <a:moveTo>
                  <a:pt x="0" y="0"/>
                </a:moveTo>
                <a:lnTo>
                  <a:pt x="1069289" y="0"/>
                </a:lnTo>
                <a:lnTo>
                  <a:pt x="1069289" y="1069289"/>
                </a:lnTo>
                <a:lnTo>
                  <a:pt x="0" y="106928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1" name="Freeform 11"/>
          <p:cNvSpPr/>
          <p:nvPr/>
        </p:nvSpPr>
        <p:spPr>
          <a:xfrm>
            <a:off x="7545802" y="8464252"/>
            <a:ext cx="1598198" cy="1598198"/>
          </a:xfrm>
          <a:custGeom>
            <a:avLst/>
            <a:gdLst/>
            <a:ahLst/>
            <a:cxnLst/>
            <a:rect l="l" t="t" r="r" b="b"/>
            <a:pathLst>
              <a:path w="1598198" h="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7713199" y="8676087"/>
            <a:ext cx="1258301" cy="1258301"/>
          </a:xfrm>
          <a:custGeom>
            <a:avLst/>
            <a:gdLst/>
            <a:ahLst/>
            <a:cxnLst/>
            <a:rect l="l" t="t" r="r" b="b"/>
            <a:pathLst>
              <a:path w="1258301" h="1258301">
                <a:moveTo>
                  <a:pt x="0" y="0"/>
                </a:moveTo>
                <a:lnTo>
                  <a:pt x="1258301" y="0"/>
                </a:lnTo>
                <a:lnTo>
                  <a:pt x="1258301" y="1258301"/>
                </a:lnTo>
                <a:lnTo>
                  <a:pt x="0" y="125830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TextBox 13"/>
          <p:cNvSpPr txBox="1"/>
          <p:nvPr/>
        </p:nvSpPr>
        <p:spPr>
          <a:xfrm>
            <a:off x="9297984" y="3569413"/>
            <a:ext cx="7101394" cy="763203"/>
          </a:xfrm>
          <a:prstGeom prst="rect">
            <a:avLst/>
          </a:prstGeom>
        </p:spPr>
        <p:txBody>
          <a:bodyPr lIns="0" tIns="0" rIns="0" bIns="0" rtlCol="0" anchor="t">
            <a:spAutoFit/>
          </a:bodyPr>
          <a:lstStyle/>
          <a:p>
            <a:pPr marL="0" lvl="0" indent="0" algn="l">
              <a:lnSpc>
                <a:spcPts val="3083"/>
              </a:lnSpc>
            </a:pPr>
            <a:r>
              <a:rPr lang="en-US" sz="2202" b="1" spc="22">
                <a:solidFill>
                  <a:srgbClr val="231F20"/>
                </a:solidFill>
                <a:latin typeface="Canva Sans Medium"/>
                <a:ea typeface="Canva Sans Medium"/>
                <a:cs typeface="Canva Sans Medium"/>
                <a:sym typeface="Canva Sans Medium"/>
              </a:rPr>
              <a:t> Verify login functionality with valid and invalid credentials.</a:t>
            </a:r>
          </a:p>
        </p:txBody>
      </p:sp>
      <p:sp>
        <p:nvSpPr>
          <p:cNvPr id="14" name="TextBox 14"/>
          <p:cNvSpPr txBox="1"/>
          <p:nvPr/>
        </p:nvSpPr>
        <p:spPr>
          <a:xfrm>
            <a:off x="9297984" y="3052596"/>
            <a:ext cx="2494433" cy="497980"/>
          </a:xfrm>
          <a:prstGeom prst="rect">
            <a:avLst/>
          </a:prstGeom>
        </p:spPr>
        <p:txBody>
          <a:bodyPr lIns="0" tIns="0" rIns="0" bIns="0" rtlCol="0" anchor="t">
            <a:spAutoFit/>
          </a:bodyPr>
          <a:lstStyle/>
          <a:p>
            <a:pPr marL="0" lvl="0" indent="0" algn="l">
              <a:lnSpc>
                <a:spcPts val="4052"/>
              </a:lnSpc>
            </a:pPr>
            <a:r>
              <a:rPr lang="en-US" sz="2894" b="1" spc="28">
                <a:solidFill>
                  <a:srgbClr val="F35000"/>
                </a:solidFill>
                <a:latin typeface="Canva Sans Bold"/>
                <a:ea typeface="Canva Sans Bold"/>
                <a:cs typeface="Canva Sans Bold"/>
                <a:sym typeface="Canva Sans Bold"/>
              </a:rPr>
              <a:t>Login:</a:t>
            </a:r>
          </a:p>
        </p:txBody>
      </p:sp>
      <p:sp>
        <p:nvSpPr>
          <p:cNvPr id="15" name="TextBox 15"/>
          <p:cNvSpPr txBox="1"/>
          <p:nvPr/>
        </p:nvSpPr>
        <p:spPr>
          <a:xfrm>
            <a:off x="9297984" y="5426550"/>
            <a:ext cx="7101394" cy="372745"/>
          </a:xfrm>
          <a:prstGeom prst="rect">
            <a:avLst/>
          </a:prstGeom>
        </p:spPr>
        <p:txBody>
          <a:bodyPr lIns="0" tIns="0" rIns="0" bIns="0" rtlCol="0" anchor="t">
            <a:spAutoFit/>
          </a:bodyPr>
          <a:lstStyle/>
          <a:p>
            <a:pPr marL="0" lvl="0" indent="0" algn="l">
              <a:lnSpc>
                <a:spcPts val="3079"/>
              </a:lnSpc>
            </a:pPr>
            <a:r>
              <a:rPr lang="en-US" sz="2199" spc="21">
                <a:solidFill>
                  <a:srgbClr val="231F20"/>
                </a:solidFill>
                <a:latin typeface="Canva Sans"/>
                <a:ea typeface="Canva Sans"/>
                <a:cs typeface="Canva Sans"/>
                <a:sym typeface="Canva Sans"/>
              </a:rPr>
              <a:t>Test user logout behavior and redirection.</a:t>
            </a:r>
          </a:p>
        </p:txBody>
      </p:sp>
      <p:sp>
        <p:nvSpPr>
          <p:cNvPr id="16" name="TextBox 16"/>
          <p:cNvSpPr txBox="1"/>
          <p:nvPr/>
        </p:nvSpPr>
        <p:spPr>
          <a:xfrm>
            <a:off x="9297984" y="4876822"/>
            <a:ext cx="2494433" cy="481330"/>
          </a:xfrm>
          <a:prstGeom prst="rect">
            <a:avLst/>
          </a:prstGeom>
        </p:spPr>
        <p:txBody>
          <a:bodyPr lIns="0" tIns="0" rIns="0" bIns="0" rtlCol="0" anchor="t">
            <a:spAutoFit/>
          </a:bodyPr>
          <a:lstStyle/>
          <a:p>
            <a:pPr marL="0" lvl="0" indent="0" algn="l">
              <a:lnSpc>
                <a:spcPts val="3919"/>
              </a:lnSpc>
            </a:pPr>
            <a:r>
              <a:rPr lang="en-US" sz="2799" b="1" spc="27">
                <a:solidFill>
                  <a:srgbClr val="F35000"/>
                </a:solidFill>
                <a:latin typeface="Canva Sans Bold"/>
                <a:ea typeface="Canva Sans Bold"/>
                <a:cs typeface="Canva Sans Bold"/>
                <a:sym typeface="Canva Sans Bold"/>
              </a:rPr>
              <a:t>Logout: </a:t>
            </a:r>
          </a:p>
        </p:txBody>
      </p:sp>
      <p:sp>
        <p:nvSpPr>
          <p:cNvPr id="17" name="TextBox 17"/>
          <p:cNvSpPr txBox="1"/>
          <p:nvPr/>
        </p:nvSpPr>
        <p:spPr>
          <a:xfrm>
            <a:off x="9297984" y="7251625"/>
            <a:ext cx="7101394" cy="763270"/>
          </a:xfrm>
          <a:prstGeom prst="rect">
            <a:avLst/>
          </a:prstGeom>
        </p:spPr>
        <p:txBody>
          <a:bodyPr lIns="0" tIns="0" rIns="0" bIns="0" rtlCol="0" anchor="t">
            <a:spAutoFit/>
          </a:bodyPr>
          <a:lstStyle/>
          <a:p>
            <a:pPr marL="0" lvl="0" indent="0" algn="l">
              <a:lnSpc>
                <a:spcPts val="3079"/>
              </a:lnSpc>
            </a:pPr>
            <a:r>
              <a:rPr lang="en-US" sz="2199" spc="21">
                <a:solidFill>
                  <a:srgbClr val="231F20"/>
                </a:solidFill>
                <a:latin typeface="Canva Sans"/>
                <a:ea typeface="Canva Sans"/>
                <a:cs typeface="Canva Sans"/>
                <a:sym typeface="Canva Sans"/>
              </a:rPr>
              <a:t> Validate payroll features, calculations, and reporting modules.</a:t>
            </a:r>
          </a:p>
        </p:txBody>
      </p:sp>
      <p:sp>
        <p:nvSpPr>
          <p:cNvPr id="18" name="TextBox 18"/>
          <p:cNvSpPr txBox="1"/>
          <p:nvPr/>
        </p:nvSpPr>
        <p:spPr>
          <a:xfrm>
            <a:off x="9297984" y="6703620"/>
            <a:ext cx="2494433" cy="481330"/>
          </a:xfrm>
          <a:prstGeom prst="rect">
            <a:avLst/>
          </a:prstGeom>
        </p:spPr>
        <p:txBody>
          <a:bodyPr lIns="0" tIns="0" rIns="0" bIns="0" rtlCol="0" anchor="t">
            <a:spAutoFit/>
          </a:bodyPr>
          <a:lstStyle/>
          <a:p>
            <a:pPr marL="0" lvl="0" indent="0" algn="l">
              <a:lnSpc>
                <a:spcPts val="3919"/>
              </a:lnSpc>
            </a:pPr>
            <a:r>
              <a:rPr lang="en-US" sz="2799" b="1" spc="27">
                <a:solidFill>
                  <a:srgbClr val="F35000"/>
                </a:solidFill>
                <a:latin typeface="Canva Sans Bold"/>
                <a:ea typeface="Canva Sans Bold"/>
                <a:cs typeface="Canva Sans Bold"/>
                <a:sym typeface="Canva Sans Bold"/>
              </a:rPr>
              <a:t>Payroll:</a:t>
            </a:r>
          </a:p>
        </p:txBody>
      </p:sp>
      <p:sp>
        <p:nvSpPr>
          <p:cNvPr id="19" name="TextBox 19"/>
          <p:cNvSpPr txBox="1"/>
          <p:nvPr/>
        </p:nvSpPr>
        <p:spPr>
          <a:xfrm>
            <a:off x="4437893" y="904875"/>
            <a:ext cx="9412214" cy="1173562"/>
          </a:xfrm>
          <a:prstGeom prst="rect">
            <a:avLst/>
          </a:prstGeom>
        </p:spPr>
        <p:txBody>
          <a:bodyPr lIns="0" tIns="0" rIns="0" bIns="0" rtlCol="0" anchor="t">
            <a:spAutoFit/>
          </a:bodyPr>
          <a:lstStyle/>
          <a:p>
            <a:pPr algn="ctr">
              <a:lnSpc>
                <a:spcPts val="9624"/>
              </a:lnSpc>
              <a:spcBef>
                <a:spcPct val="0"/>
              </a:spcBef>
            </a:pPr>
            <a:r>
              <a:rPr lang="en-US" sz="6973" b="1" spc="348">
                <a:solidFill>
                  <a:srgbClr val="F35000"/>
                </a:solidFill>
                <a:latin typeface="Canva Sans Bold"/>
                <a:ea typeface="Canva Sans Bold"/>
                <a:cs typeface="Canva Sans Bold"/>
                <a:sym typeface="Canva Sans Bold"/>
              </a:rPr>
              <a:t>Project Scope: </a:t>
            </a:r>
          </a:p>
        </p:txBody>
      </p:sp>
      <p:sp>
        <p:nvSpPr>
          <p:cNvPr id="20" name="TextBox 20"/>
          <p:cNvSpPr txBox="1"/>
          <p:nvPr/>
        </p:nvSpPr>
        <p:spPr>
          <a:xfrm>
            <a:off x="9297984" y="8954852"/>
            <a:ext cx="7101394" cy="372745"/>
          </a:xfrm>
          <a:prstGeom prst="rect">
            <a:avLst/>
          </a:prstGeom>
        </p:spPr>
        <p:txBody>
          <a:bodyPr lIns="0" tIns="0" rIns="0" bIns="0" rtlCol="0" anchor="t">
            <a:spAutoFit/>
          </a:bodyPr>
          <a:lstStyle/>
          <a:p>
            <a:pPr marL="0" lvl="0" indent="0" algn="l">
              <a:lnSpc>
                <a:spcPts val="3079"/>
              </a:lnSpc>
            </a:pPr>
            <a:r>
              <a:rPr lang="en-US" sz="2199" spc="21">
                <a:solidFill>
                  <a:srgbClr val="231F20"/>
                </a:solidFill>
                <a:latin typeface="Canva Sans"/>
                <a:ea typeface="Canva Sans"/>
                <a:cs typeface="Canva Sans"/>
                <a:sym typeface="Canva Sans"/>
              </a:rPr>
              <a:t> Ensure all features work as expected.</a:t>
            </a:r>
          </a:p>
        </p:txBody>
      </p:sp>
      <p:sp>
        <p:nvSpPr>
          <p:cNvPr id="21" name="TextBox 21"/>
          <p:cNvSpPr txBox="1"/>
          <p:nvPr/>
        </p:nvSpPr>
        <p:spPr>
          <a:xfrm>
            <a:off x="9297984" y="8406847"/>
            <a:ext cx="3923625" cy="481330"/>
          </a:xfrm>
          <a:prstGeom prst="rect">
            <a:avLst/>
          </a:prstGeom>
        </p:spPr>
        <p:txBody>
          <a:bodyPr lIns="0" tIns="0" rIns="0" bIns="0" rtlCol="0" anchor="t">
            <a:spAutoFit/>
          </a:bodyPr>
          <a:lstStyle/>
          <a:p>
            <a:pPr marL="0" lvl="0" indent="0" algn="l">
              <a:lnSpc>
                <a:spcPts val="3919"/>
              </a:lnSpc>
            </a:pPr>
            <a:r>
              <a:rPr lang="en-US" sz="2799" b="1" spc="27">
                <a:solidFill>
                  <a:srgbClr val="F35000"/>
                </a:solidFill>
                <a:latin typeface="Canva Sans Bold"/>
                <a:ea typeface="Canva Sans Bold"/>
                <a:cs typeface="Canva Sans Bold"/>
                <a:sym typeface="Canva Sans Bold"/>
              </a:rPr>
              <a:t>Functionality Testing: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3109746"/>
            <a:ext cx="7177254" cy="7177254"/>
            <a:chOff x="0" y="0"/>
            <a:chExt cx="3282950" cy="3282950"/>
          </a:xfrm>
        </p:grpSpPr>
        <p:sp>
          <p:nvSpPr>
            <p:cNvPr id="3" name="Freeform 3"/>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25046" r="-25046"/>
              </a:stretch>
            </a:blipFill>
          </p:spPr>
          <p:txBody>
            <a:bodyPr/>
            <a:lstStyle/>
            <a:p>
              <a:endParaRPr lang="en-US"/>
            </a:p>
          </p:txBody>
        </p:sp>
      </p:grpSp>
      <p:sp>
        <p:nvSpPr>
          <p:cNvPr id="4" name="Freeform 4"/>
          <p:cNvSpPr/>
          <p:nvPr/>
        </p:nvSpPr>
        <p:spPr>
          <a:xfrm>
            <a:off x="7545802" y="3110001"/>
            <a:ext cx="1598198" cy="1598198"/>
          </a:xfrm>
          <a:custGeom>
            <a:avLst/>
            <a:gdLst/>
            <a:ahLst/>
            <a:cxnLst/>
            <a:rect l="l" t="t" r="r" b="b"/>
            <a:pathLst>
              <a:path w="1598198" h="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7545802" y="4934227"/>
            <a:ext cx="1598198" cy="1598198"/>
          </a:xfrm>
          <a:custGeom>
            <a:avLst/>
            <a:gdLst/>
            <a:ahLst/>
            <a:cxnLst/>
            <a:rect l="l" t="t" r="r" b="b"/>
            <a:pathLst>
              <a:path w="1598198" h="1598198">
                <a:moveTo>
                  <a:pt x="0" y="0"/>
                </a:moveTo>
                <a:lnTo>
                  <a:pt x="1598198" y="0"/>
                </a:lnTo>
                <a:lnTo>
                  <a:pt x="1598198" y="1598197"/>
                </a:lnTo>
                <a:lnTo>
                  <a:pt x="0" y="15981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7545802" y="6761024"/>
            <a:ext cx="1598198" cy="1598198"/>
          </a:xfrm>
          <a:custGeom>
            <a:avLst/>
            <a:gdLst/>
            <a:ahLst/>
            <a:cxnLst/>
            <a:rect l="l" t="t" r="r" b="b"/>
            <a:pathLst>
              <a:path w="1598198" h="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rot="-5400000">
            <a:off x="16399378" y="-227355"/>
            <a:ext cx="2512109" cy="2512109"/>
          </a:xfrm>
          <a:custGeom>
            <a:avLst/>
            <a:gdLst/>
            <a:ahLst/>
            <a:cxnLst/>
            <a:rect l="l" t="t" r="r" b="b"/>
            <a:pathLst>
              <a:path w="2512109" h="2512109">
                <a:moveTo>
                  <a:pt x="0" y="0"/>
                </a:moveTo>
                <a:lnTo>
                  <a:pt x="2512110" y="0"/>
                </a:lnTo>
                <a:lnTo>
                  <a:pt x="2512110" y="2512110"/>
                </a:lnTo>
                <a:lnTo>
                  <a:pt x="0" y="251211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7545802" y="8464252"/>
            <a:ext cx="1598198" cy="1598198"/>
          </a:xfrm>
          <a:custGeom>
            <a:avLst/>
            <a:gdLst/>
            <a:ahLst/>
            <a:cxnLst/>
            <a:rect l="l" t="t" r="r" b="b"/>
            <a:pathLst>
              <a:path w="1598198" h="1598198">
                <a:moveTo>
                  <a:pt x="0" y="0"/>
                </a:moveTo>
                <a:lnTo>
                  <a:pt x="1598198" y="0"/>
                </a:lnTo>
                <a:lnTo>
                  <a:pt x="1598198" y="1598198"/>
                </a:lnTo>
                <a:lnTo>
                  <a:pt x="0" y="1598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9" name="Freeform 9"/>
          <p:cNvSpPr/>
          <p:nvPr/>
        </p:nvSpPr>
        <p:spPr>
          <a:xfrm>
            <a:off x="7669774" y="3183922"/>
            <a:ext cx="1350254" cy="1350254"/>
          </a:xfrm>
          <a:custGeom>
            <a:avLst/>
            <a:gdLst/>
            <a:ahLst/>
            <a:cxnLst/>
            <a:rect l="l" t="t" r="r" b="b"/>
            <a:pathLst>
              <a:path w="1350254" h="1350254">
                <a:moveTo>
                  <a:pt x="0" y="0"/>
                </a:moveTo>
                <a:lnTo>
                  <a:pt x="1350254" y="0"/>
                </a:lnTo>
                <a:lnTo>
                  <a:pt x="1350254" y="1350255"/>
                </a:lnTo>
                <a:lnTo>
                  <a:pt x="0" y="13502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7669774" y="5078847"/>
            <a:ext cx="1350254" cy="1477707"/>
          </a:xfrm>
          <a:custGeom>
            <a:avLst/>
            <a:gdLst/>
            <a:ahLst/>
            <a:cxnLst/>
            <a:rect l="l" t="t" r="r" b="b"/>
            <a:pathLst>
              <a:path w="1350254" h="1477707">
                <a:moveTo>
                  <a:pt x="0" y="0"/>
                </a:moveTo>
                <a:lnTo>
                  <a:pt x="1350254" y="0"/>
                </a:lnTo>
                <a:lnTo>
                  <a:pt x="1350254" y="1477706"/>
                </a:lnTo>
                <a:lnTo>
                  <a:pt x="0" y="14777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1" name="Freeform 11"/>
          <p:cNvSpPr/>
          <p:nvPr/>
        </p:nvSpPr>
        <p:spPr>
          <a:xfrm>
            <a:off x="7669774" y="7053413"/>
            <a:ext cx="1331332" cy="1129968"/>
          </a:xfrm>
          <a:custGeom>
            <a:avLst/>
            <a:gdLst/>
            <a:ahLst/>
            <a:cxnLst/>
            <a:rect l="l" t="t" r="r" b="b"/>
            <a:pathLst>
              <a:path w="1331332" h="1129968">
                <a:moveTo>
                  <a:pt x="0" y="0"/>
                </a:moveTo>
                <a:lnTo>
                  <a:pt x="1331332" y="0"/>
                </a:lnTo>
                <a:lnTo>
                  <a:pt x="1331332" y="1129968"/>
                </a:lnTo>
                <a:lnTo>
                  <a:pt x="0" y="11299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2" name="Freeform 12"/>
          <p:cNvSpPr/>
          <p:nvPr/>
        </p:nvSpPr>
        <p:spPr>
          <a:xfrm>
            <a:off x="7696303" y="8601488"/>
            <a:ext cx="1323725" cy="1323725"/>
          </a:xfrm>
          <a:custGeom>
            <a:avLst/>
            <a:gdLst/>
            <a:ahLst/>
            <a:cxnLst/>
            <a:rect l="l" t="t" r="r" b="b"/>
            <a:pathLst>
              <a:path w="1323725" h="1323725">
                <a:moveTo>
                  <a:pt x="0" y="0"/>
                </a:moveTo>
                <a:lnTo>
                  <a:pt x="1323725" y="0"/>
                </a:lnTo>
                <a:lnTo>
                  <a:pt x="1323725" y="1323725"/>
                </a:lnTo>
                <a:lnTo>
                  <a:pt x="0" y="132372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3" name="TextBox 13"/>
          <p:cNvSpPr txBox="1"/>
          <p:nvPr/>
        </p:nvSpPr>
        <p:spPr>
          <a:xfrm>
            <a:off x="9297984" y="3569413"/>
            <a:ext cx="7101394" cy="763203"/>
          </a:xfrm>
          <a:prstGeom prst="rect">
            <a:avLst/>
          </a:prstGeom>
        </p:spPr>
        <p:txBody>
          <a:bodyPr lIns="0" tIns="0" rIns="0" bIns="0" rtlCol="0" anchor="t">
            <a:spAutoFit/>
          </a:bodyPr>
          <a:lstStyle/>
          <a:p>
            <a:pPr marL="0" lvl="0" indent="0" algn="l">
              <a:lnSpc>
                <a:spcPts val="3083"/>
              </a:lnSpc>
            </a:pPr>
            <a:r>
              <a:rPr lang="en-US" sz="2202" b="1" spc="22">
                <a:solidFill>
                  <a:srgbClr val="231F20"/>
                </a:solidFill>
                <a:latin typeface="Canva Sans Medium"/>
                <a:ea typeface="Canva Sans Medium"/>
                <a:cs typeface="Canva Sans Medium"/>
                <a:sym typeface="Canva Sans Medium"/>
              </a:rPr>
              <a:t>Check authentication, authorization, and data protection.</a:t>
            </a:r>
          </a:p>
        </p:txBody>
      </p:sp>
      <p:sp>
        <p:nvSpPr>
          <p:cNvPr id="14" name="TextBox 14"/>
          <p:cNvSpPr txBox="1"/>
          <p:nvPr/>
        </p:nvSpPr>
        <p:spPr>
          <a:xfrm>
            <a:off x="9297984" y="3052596"/>
            <a:ext cx="3198325" cy="497980"/>
          </a:xfrm>
          <a:prstGeom prst="rect">
            <a:avLst/>
          </a:prstGeom>
        </p:spPr>
        <p:txBody>
          <a:bodyPr lIns="0" tIns="0" rIns="0" bIns="0" rtlCol="0" anchor="t">
            <a:spAutoFit/>
          </a:bodyPr>
          <a:lstStyle/>
          <a:p>
            <a:pPr marL="0" lvl="0" indent="0" algn="l">
              <a:lnSpc>
                <a:spcPts val="4052"/>
              </a:lnSpc>
            </a:pPr>
            <a:r>
              <a:rPr lang="en-US" sz="2894" b="1" spc="28">
                <a:solidFill>
                  <a:srgbClr val="F35000"/>
                </a:solidFill>
                <a:latin typeface="Canva Sans Bold"/>
                <a:ea typeface="Canva Sans Bold"/>
                <a:cs typeface="Canva Sans Bold"/>
                <a:sym typeface="Canva Sans Bold"/>
              </a:rPr>
              <a:t>Security Testing: </a:t>
            </a:r>
          </a:p>
        </p:txBody>
      </p:sp>
      <p:sp>
        <p:nvSpPr>
          <p:cNvPr id="15" name="TextBox 15"/>
          <p:cNvSpPr txBox="1"/>
          <p:nvPr/>
        </p:nvSpPr>
        <p:spPr>
          <a:xfrm>
            <a:off x="9297984" y="5426550"/>
            <a:ext cx="7101394" cy="763270"/>
          </a:xfrm>
          <a:prstGeom prst="rect">
            <a:avLst/>
          </a:prstGeom>
        </p:spPr>
        <p:txBody>
          <a:bodyPr lIns="0" tIns="0" rIns="0" bIns="0" rtlCol="0" anchor="t">
            <a:spAutoFit/>
          </a:bodyPr>
          <a:lstStyle/>
          <a:p>
            <a:pPr marL="0" lvl="0" indent="0" algn="l">
              <a:lnSpc>
                <a:spcPts val="3079"/>
              </a:lnSpc>
            </a:pPr>
            <a:r>
              <a:rPr lang="en-US" sz="2199" spc="21">
                <a:solidFill>
                  <a:srgbClr val="231F20"/>
                </a:solidFill>
                <a:latin typeface="Canva Sans"/>
                <a:ea typeface="Canva Sans"/>
                <a:cs typeface="Canva Sans"/>
                <a:sym typeface="Canva Sans"/>
              </a:rPr>
              <a:t>Evaluate interface responsiveness, accessibility, and user experience.</a:t>
            </a:r>
          </a:p>
        </p:txBody>
      </p:sp>
      <p:sp>
        <p:nvSpPr>
          <p:cNvPr id="16" name="TextBox 16"/>
          <p:cNvSpPr txBox="1"/>
          <p:nvPr/>
        </p:nvSpPr>
        <p:spPr>
          <a:xfrm>
            <a:off x="9297984" y="4876822"/>
            <a:ext cx="2494433" cy="481330"/>
          </a:xfrm>
          <a:prstGeom prst="rect">
            <a:avLst/>
          </a:prstGeom>
        </p:spPr>
        <p:txBody>
          <a:bodyPr lIns="0" tIns="0" rIns="0" bIns="0" rtlCol="0" anchor="t">
            <a:spAutoFit/>
          </a:bodyPr>
          <a:lstStyle/>
          <a:p>
            <a:pPr marL="0" lvl="0" indent="0" algn="l">
              <a:lnSpc>
                <a:spcPts val="3919"/>
              </a:lnSpc>
            </a:pPr>
            <a:r>
              <a:rPr lang="en-US" sz="2799" b="1" spc="27">
                <a:solidFill>
                  <a:srgbClr val="F35000"/>
                </a:solidFill>
                <a:latin typeface="Canva Sans Bold"/>
                <a:ea typeface="Canva Sans Bold"/>
                <a:cs typeface="Canva Sans Bold"/>
                <a:sym typeface="Canva Sans Bold"/>
              </a:rPr>
              <a:t>UI &amp; UX:</a:t>
            </a:r>
          </a:p>
        </p:txBody>
      </p:sp>
      <p:sp>
        <p:nvSpPr>
          <p:cNvPr id="17" name="TextBox 17"/>
          <p:cNvSpPr txBox="1"/>
          <p:nvPr/>
        </p:nvSpPr>
        <p:spPr>
          <a:xfrm>
            <a:off x="9297984" y="7251625"/>
            <a:ext cx="7101394" cy="763270"/>
          </a:xfrm>
          <a:prstGeom prst="rect">
            <a:avLst/>
          </a:prstGeom>
        </p:spPr>
        <p:txBody>
          <a:bodyPr lIns="0" tIns="0" rIns="0" bIns="0" rtlCol="0" anchor="t">
            <a:spAutoFit/>
          </a:bodyPr>
          <a:lstStyle/>
          <a:p>
            <a:pPr marL="0" lvl="0" indent="0" algn="l">
              <a:lnSpc>
                <a:spcPts val="3079"/>
              </a:lnSpc>
            </a:pPr>
            <a:r>
              <a:rPr lang="en-US" sz="2199" spc="21">
                <a:solidFill>
                  <a:srgbClr val="231F20"/>
                </a:solidFill>
                <a:latin typeface="Canva Sans"/>
                <a:ea typeface="Canva Sans"/>
                <a:cs typeface="Canva Sans"/>
                <a:sym typeface="Canva Sans"/>
              </a:rPr>
              <a:t>Validate client-side elements and browser compatibility.</a:t>
            </a:r>
          </a:p>
        </p:txBody>
      </p:sp>
      <p:sp>
        <p:nvSpPr>
          <p:cNvPr id="18" name="TextBox 18"/>
          <p:cNvSpPr txBox="1"/>
          <p:nvPr/>
        </p:nvSpPr>
        <p:spPr>
          <a:xfrm>
            <a:off x="9297984" y="6703620"/>
            <a:ext cx="3550697" cy="481330"/>
          </a:xfrm>
          <a:prstGeom prst="rect">
            <a:avLst/>
          </a:prstGeom>
        </p:spPr>
        <p:txBody>
          <a:bodyPr lIns="0" tIns="0" rIns="0" bIns="0" rtlCol="0" anchor="t">
            <a:spAutoFit/>
          </a:bodyPr>
          <a:lstStyle/>
          <a:p>
            <a:pPr marL="0" lvl="0" indent="0" algn="l">
              <a:lnSpc>
                <a:spcPts val="3919"/>
              </a:lnSpc>
            </a:pPr>
            <a:r>
              <a:rPr lang="en-US" sz="2799" b="1" spc="27">
                <a:solidFill>
                  <a:srgbClr val="F35000"/>
                </a:solidFill>
                <a:latin typeface="Canva Sans Bold"/>
                <a:ea typeface="Canva Sans Bold"/>
                <a:cs typeface="Canva Sans Bold"/>
                <a:sym typeface="Canva Sans Bold"/>
              </a:rPr>
              <a:t>Frontend Testing:</a:t>
            </a:r>
          </a:p>
        </p:txBody>
      </p:sp>
      <p:sp>
        <p:nvSpPr>
          <p:cNvPr id="19" name="TextBox 19"/>
          <p:cNvSpPr txBox="1"/>
          <p:nvPr/>
        </p:nvSpPr>
        <p:spPr>
          <a:xfrm>
            <a:off x="4437893" y="904875"/>
            <a:ext cx="9412214" cy="1173562"/>
          </a:xfrm>
          <a:prstGeom prst="rect">
            <a:avLst/>
          </a:prstGeom>
        </p:spPr>
        <p:txBody>
          <a:bodyPr lIns="0" tIns="0" rIns="0" bIns="0" rtlCol="0" anchor="t">
            <a:spAutoFit/>
          </a:bodyPr>
          <a:lstStyle/>
          <a:p>
            <a:pPr algn="ctr">
              <a:lnSpc>
                <a:spcPts val="9624"/>
              </a:lnSpc>
              <a:spcBef>
                <a:spcPct val="0"/>
              </a:spcBef>
            </a:pPr>
            <a:r>
              <a:rPr lang="en-US" sz="6973" b="1" spc="348">
                <a:solidFill>
                  <a:srgbClr val="F35000"/>
                </a:solidFill>
                <a:latin typeface="Canva Sans Bold"/>
                <a:ea typeface="Canva Sans Bold"/>
                <a:cs typeface="Canva Sans Bold"/>
                <a:sym typeface="Canva Sans Bold"/>
              </a:rPr>
              <a:t>Project Scope: </a:t>
            </a:r>
          </a:p>
        </p:txBody>
      </p:sp>
      <p:sp>
        <p:nvSpPr>
          <p:cNvPr id="20" name="TextBox 20"/>
          <p:cNvSpPr txBox="1"/>
          <p:nvPr/>
        </p:nvSpPr>
        <p:spPr>
          <a:xfrm>
            <a:off x="9297984" y="8954852"/>
            <a:ext cx="7101394" cy="763270"/>
          </a:xfrm>
          <a:prstGeom prst="rect">
            <a:avLst/>
          </a:prstGeom>
        </p:spPr>
        <p:txBody>
          <a:bodyPr lIns="0" tIns="0" rIns="0" bIns="0" rtlCol="0" anchor="t">
            <a:spAutoFit/>
          </a:bodyPr>
          <a:lstStyle/>
          <a:p>
            <a:pPr marL="0" lvl="0" indent="0" algn="l">
              <a:lnSpc>
                <a:spcPts val="3079"/>
              </a:lnSpc>
            </a:pPr>
            <a:r>
              <a:rPr lang="en-US" sz="2199" spc="21">
                <a:solidFill>
                  <a:srgbClr val="231F20"/>
                </a:solidFill>
                <a:latin typeface="Canva Sans"/>
                <a:ea typeface="Canva Sans"/>
                <a:cs typeface="Canva Sans"/>
                <a:sym typeface="Canva Sans"/>
              </a:rPr>
              <a:t> Test timeout, multiple sessions, and session expiration handling.</a:t>
            </a:r>
          </a:p>
        </p:txBody>
      </p:sp>
      <p:sp>
        <p:nvSpPr>
          <p:cNvPr id="21" name="TextBox 21"/>
          <p:cNvSpPr txBox="1"/>
          <p:nvPr/>
        </p:nvSpPr>
        <p:spPr>
          <a:xfrm>
            <a:off x="9297984" y="8406847"/>
            <a:ext cx="3923625" cy="481330"/>
          </a:xfrm>
          <a:prstGeom prst="rect">
            <a:avLst/>
          </a:prstGeom>
        </p:spPr>
        <p:txBody>
          <a:bodyPr lIns="0" tIns="0" rIns="0" bIns="0" rtlCol="0" anchor="t">
            <a:spAutoFit/>
          </a:bodyPr>
          <a:lstStyle/>
          <a:p>
            <a:pPr marL="0" lvl="0" indent="0" algn="l">
              <a:lnSpc>
                <a:spcPts val="3919"/>
              </a:lnSpc>
            </a:pPr>
            <a:r>
              <a:rPr lang="en-US" sz="2799" b="1" spc="27">
                <a:solidFill>
                  <a:srgbClr val="F35000"/>
                </a:solidFill>
                <a:latin typeface="Canva Sans Bold"/>
                <a:ea typeface="Canva Sans Bold"/>
                <a:cs typeface="Canva Sans Bold"/>
                <a:sym typeface="Canva Sans Bold"/>
              </a:rPr>
              <a:t>Session Management:</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sp>
        <p:nvSpPr>
          <p:cNvPr id="2" name="TextBox 2"/>
          <p:cNvSpPr txBox="1"/>
          <p:nvPr/>
        </p:nvSpPr>
        <p:spPr>
          <a:xfrm>
            <a:off x="447356" y="2996511"/>
            <a:ext cx="6559375" cy="6050689"/>
          </a:xfrm>
          <a:prstGeom prst="rect">
            <a:avLst/>
          </a:prstGeom>
        </p:spPr>
        <p:txBody>
          <a:bodyPr lIns="0" tIns="0" rIns="0" bIns="0" rtlCol="0" anchor="t">
            <a:spAutoFit/>
          </a:bodyPr>
          <a:lstStyle/>
          <a:p>
            <a:pPr marL="706335" lvl="1" indent="-353167" algn="l">
              <a:lnSpc>
                <a:spcPts val="5332"/>
              </a:lnSpc>
              <a:buAutoNum type="arabicPeriod"/>
            </a:pPr>
            <a:r>
              <a:rPr lang="en-US" sz="3271" spc="19">
                <a:solidFill>
                  <a:srgbClr val="231F20"/>
                </a:solidFill>
                <a:latin typeface="Canva Sans"/>
                <a:ea typeface="Canva Sans"/>
                <a:cs typeface="Canva Sans"/>
                <a:sym typeface="Canva Sans"/>
              </a:rPr>
              <a:t>Login &amp; Logout</a:t>
            </a:r>
          </a:p>
          <a:p>
            <a:pPr marL="706335" lvl="1" indent="-353167" algn="l">
              <a:lnSpc>
                <a:spcPts val="5332"/>
              </a:lnSpc>
              <a:buAutoNum type="arabicPeriod"/>
            </a:pPr>
            <a:r>
              <a:rPr lang="en-US" sz="3271" spc="19">
                <a:solidFill>
                  <a:srgbClr val="231F20"/>
                </a:solidFill>
                <a:latin typeface="Canva Sans"/>
                <a:ea typeface="Canva Sans"/>
                <a:cs typeface="Canva Sans"/>
                <a:sym typeface="Canva Sans"/>
              </a:rPr>
              <a:t>Payroll</a:t>
            </a:r>
          </a:p>
          <a:p>
            <a:pPr marL="706335" lvl="1" indent="-353167" algn="l">
              <a:lnSpc>
                <a:spcPts val="5332"/>
              </a:lnSpc>
              <a:buAutoNum type="arabicPeriod"/>
            </a:pPr>
            <a:r>
              <a:rPr lang="en-US" sz="3271" spc="19">
                <a:solidFill>
                  <a:srgbClr val="231F20"/>
                </a:solidFill>
                <a:latin typeface="Canva Sans"/>
                <a:ea typeface="Canva Sans"/>
                <a:cs typeface="Canva Sans"/>
                <a:sym typeface="Canva Sans"/>
              </a:rPr>
              <a:t>Employee Management</a:t>
            </a:r>
          </a:p>
          <a:p>
            <a:pPr marL="706335" lvl="1" indent="-353167" algn="l">
              <a:lnSpc>
                <a:spcPts val="5332"/>
              </a:lnSpc>
              <a:buAutoNum type="arabicPeriod"/>
            </a:pPr>
            <a:r>
              <a:rPr lang="en-US" sz="3271" spc="19">
                <a:solidFill>
                  <a:srgbClr val="231F20"/>
                </a:solidFill>
                <a:latin typeface="Canva Sans"/>
                <a:ea typeface="Canva Sans"/>
                <a:cs typeface="Canva Sans"/>
                <a:sym typeface="Canva Sans"/>
              </a:rPr>
              <a:t>Leave Request</a:t>
            </a:r>
          </a:p>
          <a:p>
            <a:pPr marL="706335" lvl="1" indent="-353167" algn="l">
              <a:lnSpc>
                <a:spcPts val="5332"/>
              </a:lnSpc>
              <a:buAutoNum type="arabicPeriod"/>
            </a:pPr>
            <a:r>
              <a:rPr lang="en-US" sz="3271" spc="19">
                <a:solidFill>
                  <a:srgbClr val="231F20"/>
                </a:solidFill>
                <a:latin typeface="Canva Sans"/>
                <a:ea typeface="Canva Sans"/>
                <a:cs typeface="Canva Sans"/>
                <a:sym typeface="Canva Sans"/>
              </a:rPr>
              <a:t>Approve Leave Requests</a:t>
            </a:r>
          </a:p>
          <a:p>
            <a:pPr marL="706335" lvl="1" indent="-353167" algn="l">
              <a:lnSpc>
                <a:spcPts val="5332"/>
              </a:lnSpc>
              <a:buAutoNum type="arabicPeriod"/>
            </a:pPr>
            <a:r>
              <a:rPr lang="en-US" sz="3271" spc="19">
                <a:solidFill>
                  <a:srgbClr val="231F20"/>
                </a:solidFill>
                <a:latin typeface="Canva Sans"/>
                <a:ea typeface="Canva Sans"/>
                <a:cs typeface="Canva Sans"/>
                <a:sym typeface="Canva Sans"/>
              </a:rPr>
              <a:t>View Employee Records</a:t>
            </a:r>
          </a:p>
          <a:p>
            <a:pPr marL="706335" lvl="1" indent="-353167" algn="l">
              <a:lnSpc>
                <a:spcPts val="5332"/>
              </a:lnSpc>
              <a:buAutoNum type="arabicPeriod"/>
            </a:pPr>
            <a:r>
              <a:rPr lang="en-US" sz="3271" spc="19">
                <a:solidFill>
                  <a:srgbClr val="231F20"/>
                </a:solidFill>
                <a:latin typeface="Canva Sans"/>
                <a:ea typeface="Canva Sans"/>
                <a:cs typeface="Canva Sans"/>
                <a:sym typeface="Canva Sans"/>
              </a:rPr>
              <a:t> Manage Payroll</a:t>
            </a:r>
          </a:p>
          <a:p>
            <a:pPr marL="706335" lvl="1" indent="-353167" algn="l">
              <a:lnSpc>
                <a:spcPts val="5332"/>
              </a:lnSpc>
              <a:buAutoNum type="arabicPeriod"/>
            </a:pPr>
            <a:r>
              <a:rPr lang="en-US" sz="3271" spc="19">
                <a:solidFill>
                  <a:srgbClr val="231F20"/>
                </a:solidFill>
                <a:latin typeface="Canva Sans"/>
                <a:ea typeface="Canva Sans"/>
                <a:cs typeface="Canva Sans"/>
                <a:sym typeface="Canva Sans"/>
              </a:rPr>
              <a:t>Performance Reviews</a:t>
            </a:r>
          </a:p>
          <a:p>
            <a:pPr algn="l">
              <a:lnSpc>
                <a:spcPts val="5332"/>
              </a:lnSpc>
              <a:spcBef>
                <a:spcPct val="0"/>
              </a:spcBef>
            </a:pPr>
            <a:endParaRPr lang="en-US" sz="3271" spc="19">
              <a:solidFill>
                <a:srgbClr val="231F20"/>
              </a:solidFill>
              <a:latin typeface="Canva Sans"/>
              <a:ea typeface="Canva Sans"/>
              <a:cs typeface="Canva Sans"/>
              <a:sym typeface="Canva Sans"/>
            </a:endParaRPr>
          </a:p>
        </p:txBody>
      </p:sp>
      <p:grpSp>
        <p:nvGrpSpPr>
          <p:cNvPr id="3" name="Group 3"/>
          <p:cNvGrpSpPr/>
          <p:nvPr/>
        </p:nvGrpSpPr>
        <p:grpSpPr>
          <a:xfrm>
            <a:off x="447356" y="682155"/>
            <a:ext cx="10550326" cy="1641666"/>
            <a:chOff x="0" y="0"/>
            <a:chExt cx="2778687" cy="432373"/>
          </a:xfrm>
        </p:grpSpPr>
        <p:sp>
          <p:nvSpPr>
            <p:cNvPr id="4" name="Freeform 4"/>
            <p:cNvSpPr/>
            <p:nvPr/>
          </p:nvSpPr>
          <p:spPr>
            <a:xfrm>
              <a:off x="0" y="0"/>
              <a:ext cx="2778687" cy="432373"/>
            </a:xfrm>
            <a:custGeom>
              <a:avLst/>
              <a:gdLst/>
              <a:ahLst/>
              <a:cxnLst/>
              <a:rect l="l" t="t" r="r" b="b"/>
              <a:pathLst>
                <a:path w="2778687" h="432373">
                  <a:moveTo>
                    <a:pt x="18345" y="0"/>
                  </a:moveTo>
                  <a:lnTo>
                    <a:pt x="2760342" y="0"/>
                  </a:lnTo>
                  <a:cubicBezTo>
                    <a:pt x="2765207" y="0"/>
                    <a:pt x="2769873" y="1933"/>
                    <a:pt x="2773314" y="5373"/>
                  </a:cubicBezTo>
                  <a:cubicBezTo>
                    <a:pt x="2776754" y="8814"/>
                    <a:pt x="2778687" y="13480"/>
                    <a:pt x="2778687" y="18345"/>
                  </a:cubicBezTo>
                  <a:lnTo>
                    <a:pt x="2778687" y="414028"/>
                  </a:lnTo>
                  <a:cubicBezTo>
                    <a:pt x="2778687" y="418893"/>
                    <a:pt x="2776754" y="423559"/>
                    <a:pt x="2773314" y="427000"/>
                  </a:cubicBezTo>
                  <a:cubicBezTo>
                    <a:pt x="2769873" y="430440"/>
                    <a:pt x="2765207" y="432373"/>
                    <a:pt x="2760342" y="432373"/>
                  </a:cubicBezTo>
                  <a:lnTo>
                    <a:pt x="18345" y="432373"/>
                  </a:lnTo>
                  <a:cubicBezTo>
                    <a:pt x="13480" y="432373"/>
                    <a:pt x="8814" y="430440"/>
                    <a:pt x="5373" y="427000"/>
                  </a:cubicBezTo>
                  <a:cubicBezTo>
                    <a:pt x="1933" y="423559"/>
                    <a:pt x="0" y="418893"/>
                    <a:pt x="0" y="414028"/>
                  </a:cubicBezTo>
                  <a:lnTo>
                    <a:pt x="0" y="18345"/>
                  </a:lnTo>
                  <a:cubicBezTo>
                    <a:pt x="0" y="13480"/>
                    <a:pt x="1933" y="8814"/>
                    <a:pt x="5373" y="5373"/>
                  </a:cubicBezTo>
                  <a:cubicBezTo>
                    <a:pt x="8814" y="1933"/>
                    <a:pt x="13480" y="0"/>
                    <a:pt x="18345" y="0"/>
                  </a:cubicBezTo>
                  <a:close/>
                </a:path>
              </a:pathLst>
            </a:custGeom>
            <a:solidFill>
              <a:srgbClr val="F47C00"/>
            </a:solidFill>
            <a:ln cap="rnd">
              <a:noFill/>
              <a:prstDash val="solid"/>
              <a:round/>
            </a:ln>
          </p:spPr>
          <p:txBody>
            <a:bodyPr/>
            <a:lstStyle/>
            <a:p>
              <a:endParaRPr lang="en-US"/>
            </a:p>
          </p:txBody>
        </p:sp>
        <p:sp>
          <p:nvSpPr>
            <p:cNvPr id="5" name="TextBox 5"/>
            <p:cNvSpPr txBox="1"/>
            <p:nvPr/>
          </p:nvSpPr>
          <p:spPr>
            <a:xfrm>
              <a:off x="0" y="-76200"/>
              <a:ext cx="2778687" cy="508573"/>
            </a:xfrm>
            <a:prstGeom prst="rect">
              <a:avLst/>
            </a:prstGeom>
          </p:spPr>
          <p:txBody>
            <a:bodyPr lIns="50800" tIns="50800" rIns="50800" bIns="50800" rtlCol="0" anchor="ctr"/>
            <a:lstStyle/>
            <a:p>
              <a:pPr marL="0" lvl="0" indent="0" algn="ctr">
                <a:lnSpc>
                  <a:spcPts val="5534"/>
                </a:lnSpc>
                <a:spcBef>
                  <a:spcPct val="0"/>
                </a:spcBef>
              </a:pPr>
              <a:r>
                <a:rPr lang="en-US" sz="4010" spc="862">
                  <a:solidFill>
                    <a:srgbClr val="FFFFFF"/>
                  </a:solidFill>
                  <a:latin typeface="Canva Sans"/>
                  <a:ea typeface="Canva Sans"/>
                  <a:cs typeface="Canva Sans"/>
                  <a:sym typeface="Canva Sans"/>
                </a:rPr>
                <a:t>Manual Testing Coverage</a:t>
              </a:r>
            </a:p>
          </p:txBody>
        </p:sp>
      </p:grpSp>
      <p:sp>
        <p:nvSpPr>
          <p:cNvPr id="6" name="Freeform 6"/>
          <p:cNvSpPr/>
          <p:nvPr/>
        </p:nvSpPr>
        <p:spPr>
          <a:xfrm>
            <a:off x="8275376" y="5431056"/>
            <a:ext cx="12295876" cy="10509296"/>
          </a:xfrm>
          <a:custGeom>
            <a:avLst/>
            <a:gdLst/>
            <a:ahLst/>
            <a:cxnLst/>
            <a:rect l="l" t="t" r="r" b="b"/>
            <a:pathLst>
              <a:path w="12295876" h="10509296">
                <a:moveTo>
                  <a:pt x="0" y="0"/>
                </a:moveTo>
                <a:lnTo>
                  <a:pt x="12295876" y="0"/>
                </a:lnTo>
                <a:lnTo>
                  <a:pt x="12295876" y="10509295"/>
                </a:lnTo>
                <a:lnTo>
                  <a:pt x="0" y="105092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Freeform 7"/>
          <p:cNvSpPr/>
          <p:nvPr/>
        </p:nvSpPr>
        <p:spPr>
          <a:xfrm rot="2121754">
            <a:off x="14196449" y="953069"/>
            <a:ext cx="1286811" cy="1099839"/>
          </a:xfrm>
          <a:custGeom>
            <a:avLst/>
            <a:gdLst/>
            <a:ahLst/>
            <a:cxnLst/>
            <a:rect l="l" t="t" r="r" b="b"/>
            <a:pathLst>
              <a:path w="1286811" h="1099839">
                <a:moveTo>
                  <a:pt x="0" y="0"/>
                </a:moveTo>
                <a:lnTo>
                  <a:pt x="1286812" y="0"/>
                </a:lnTo>
                <a:lnTo>
                  <a:pt x="1286812" y="1099839"/>
                </a:lnTo>
                <a:lnTo>
                  <a:pt x="0" y="10998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a:grpSpLocks noChangeAspect="1"/>
          </p:cNvGrpSpPr>
          <p:nvPr/>
        </p:nvGrpSpPr>
        <p:grpSpPr>
          <a:xfrm>
            <a:off x="7427548" y="3139386"/>
            <a:ext cx="10159060" cy="5573070"/>
            <a:chOff x="0" y="0"/>
            <a:chExt cx="5908040" cy="3241040"/>
          </a:xfrm>
        </p:grpSpPr>
        <p:sp>
          <p:nvSpPr>
            <p:cNvPr id="9" name="Freeform 9"/>
            <p:cNvSpPr/>
            <p:nvPr/>
          </p:nvSpPr>
          <p:spPr>
            <a:xfrm>
              <a:off x="10160" y="12700"/>
              <a:ext cx="5895340" cy="186690"/>
            </a:xfrm>
            <a:custGeom>
              <a:avLst/>
              <a:gdLst/>
              <a:ahLst/>
              <a:cxnLst/>
              <a:rect l="l" t="t" r="r" b="b"/>
              <a:pathLst>
                <a:path w="5895340" h="186690">
                  <a:moveTo>
                    <a:pt x="0" y="186690"/>
                  </a:moveTo>
                  <a:lnTo>
                    <a:pt x="0" y="127000"/>
                  </a:lnTo>
                  <a:cubicBezTo>
                    <a:pt x="0" y="57150"/>
                    <a:pt x="57150" y="0"/>
                    <a:pt x="127000" y="0"/>
                  </a:cubicBezTo>
                  <a:lnTo>
                    <a:pt x="5768340" y="0"/>
                  </a:lnTo>
                  <a:cubicBezTo>
                    <a:pt x="5838190" y="0"/>
                    <a:pt x="5895340" y="57150"/>
                    <a:pt x="5895340" y="127000"/>
                  </a:cubicBezTo>
                  <a:lnTo>
                    <a:pt x="5895340" y="186690"/>
                  </a:lnTo>
                  <a:cubicBezTo>
                    <a:pt x="5895340" y="186690"/>
                    <a:pt x="0" y="186690"/>
                    <a:pt x="0" y="186690"/>
                  </a:cubicBezTo>
                  <a:close/>
                </a:path>
              </a:pathLst>
            </a:custGeom>
            <a:solidFill>
              <a:srgbClr val="F8DB52"/>
            </a:solidFill>
          </p:spPr>
          <p:txBody>
            <a:bodyPr/>
            <a:lstStyle/>
            <a:p>
              <a:endParaRPr lang="en-US"/>
            </a:p>
          </p:txBody>
        </p:sp>
        <p:sp>
          <p:nvSpPr>
            <p:cNvPr id="10" name="Freeform 10"/>
            <p:cNvSpPr/>
            <p:nvPr/>
          </p:nvSpPr>
          <p:spPr>
            <a:xfrm>
              <a:off x="6350" y="193040"/>
              <a:ext cx="5895340" cy="3041650"/>
            </a:xfrm>
            <a:custGeom>
              <a:avLst/>
              <a:gdLst/>
              <a:ahLst/>
              <a:cxnLst/>
              <a:rect l="l" t="t" r="r" b="b"/>
              <a:pathLst>
                <a:path w="5895340" h="3041650">
                  <a:moveTo>
                    <a:pt x="5768340" y="3041650"/>
                  </a:moveTo>
                  <a:lnTo>
                    <a:pt x="127000" y="3041650"/>
                  </a:lnTo>
                  <a:cubicBezTo>
                    <a:pt x="57150" y="3041650"/>
                    <a:pt x="0" y="2984500"/>
                    <a:pt x="0" y="2914650"/>
                  </a:cubicBezTo>
                  <a:lnTo>
                    <a:pt x="0" y="0"/>
                  </a:lnTo>
                  <a:lnTo>
                    <a:pt x="5895340" y="0"/>
                  </a:lnTo>
                  <a:lnTo>
                    <a:pt x="5895340" y="2914650"/>
                  </a:lnTo>
                  <a:cubicBezTo>
                    <a:pt x="5895340" y="2985770"/>
                    <a:pt x="5838190" y="3041650"/>
                    <a:pt x="5768340" y="3041650"/>
                  </a:cubicBezTo>
                  <a:close/>
                </a:path>
              </a:pathLst>
            </a:custGeom>
            <a:blipFill>
              <a:blip r:embed="rId4"/>
              <a:stretch>
                <a:fillRect l="-4741" r="-4741"/>
              </a:stretch>
            </a:blipFill>
          </p:spPr>
          <p:txBody>
            <a:bodyPr/>
            <a:lstStyle/>
            <a:p>
              <a:endParaRPr lang="en-US"/>
            </a:p>
          </p:txBody>
        </p:sp>
        <p:sp>
          <p:nvSpPr>
            <p:cNvPr id="11" name="Freeform 11"/>
            <p:cNvSpPr/>
            <p:nvPr/>
          </p:nvSpPr>
          <p:spPr>
            <a:xfrm>
              <a:off x="0" y="0"/>
              <a:ext cx="5908040" cy="3241040"/>
            </a:xfrm>
            <a:custGeom>
              <a:avLst/>
              <a:gdLst/>
              <a:ahLst/>
              <a:cxnLst/>
              <a:rect l="l" t="t" r="r" b="b"/>
              <a:pathLst>
                <a:path w="5908040" h="3241040">
                  <a:moveTo>
                    <a:pt x="5774690" y="0"/>
                  </a:moveTo>
                  <a:lnTo>
                    <a:pt x="133350" y="0"/>
                  </a:lnTo>
                  <a:cubicBezTo>
                    <a:pt x="59690" y="0"/>
                    <a:pt x="0" y="59690"/>
                    <a:pt x="0" y="133350"/>
                  </a:cubicBezTo>
                  <a:lnTo>
                    <a:pt x="0" y="3107690"/>
                  </a:lnTo>
                  <a:cubicBezTo>
                    <a:pt x="0" y="3181350"/>
                    <a:pt x="59690" y="3241040"/>
                    <a:pt x="133350" y="3241040"/>
                  </a:cubicBezTo>
                  <a:lnTo>
                    <a:pt x="5774690" y="3241040"/>
                  </a:lnTo>
                  <a:cubicBezTo>
                    <a:pt x="5848350" y="3241040"/>
                    <a:pt x="5908040" y="3181350"/>
                    <a:pt x="5908040" y="3107690"/>
                  </a:cubicBezTo>
                  <a:lnTo>
                    <a:pt x="5908040" y="133350"/>
                  </a:lnTo>
                  <a:cubicBezTo>
                    <a:pt x="5908040" y="59690"/>
                    <a:pt x="5848350" y="0"/>
                    <a:pt x="5774690" y="0"/>
                  </a:cubicBezTo>
                  <a:close/>
                  <a:moveTo>
                    <a:pt x="5895340" y="3107690"/>
                  </a:moveTo>
                  <a:cubicBezTo>
                    <a:pt x="5895340" y="3175000"/>
                    <a:pt x="5842000" y="3228340"/>
                    <a:pt x="5774690" y="3228340"/>
                  </a:cubicBezTo>
                  <a:lnTo>
                    <a:pt x="133350" y="3228340"/>
                  </a:lnTo>
                  <a:cubicBezTo>
                    <a:pt x="67310" y="3228340"/>
                    <a:pt x="12700" y="3173730"/>
                    <a:pt x="12700" y="3107690"/>
                  </a:cubicBezTo>
                  <a:lnTo>
                    <a:pt x="12700" y="199390"/>
                  </a:lnTo>
                  <a:lnTo>
                    <a:pt x="5895340" y="199390"/>
                  </a:lnTo>
                  <a:lnTo>
                    <a:pt x="5895340" y="3107690"/>
                  </a:lnTo>
                  <a:close/>
                  <a:moveTo>
                    <a:pt x="5895340" y="186690"/>
                  </a:moveTo>
                  <a:lnTo>
                    <a:pt x="12700" y="186690"/>
                  </a:lnTo>
                  <a:lnTo>
                    <a:pt x="12700" y="133350"/>
                  </a:lnTo>
                  <a:cubicBezTo>
                    <a:pt x="12700" y="67310"/>
                    <a:pt x="67310" y="12700"/>
                    <a:pt x="133350" y="12700"/>
                  </a:cubicBezTo>
                  <a:lnTo>
                    <a:pt x="5774690" y="12700"/>
                  </a:lnTo>
                  <a:cubicBezTo>
                    <a:pt x="5840730" y="12700"/>
                    <a:pt x="5895340" y="67310"/>
                    <a:pt x="5895340" y="133350"/>
                  </a:cubicBezTo>
                  <a:lnTo>
                    <a:pt x="5895340" y="186690"/>
                  </a:lnTo>
                  <a:close/>
                </a:path>
              </a:pathLst>
            </a:custGeom>
            <a:solidFill>
              <a:srgbClr val="000000"/>
            </a:solidFill>
          </p:spPr>
          <p:txBody>
            <a:bodyPr/>
            <a:lstStyle/>
            <a:p>
              <a:endParaRPr lang="en-US"/>
            </a:p>
          </p:txBody>
        </p:sp>
        <p:sp>
          <p:nvSpPr>
            <p:cNvPr id="12" name="Freeform 12"/>
            <p:cNvSpPr/>
            <p:nvPr/>
          </p:nvSpPr>
          <p:spPr>
            <a:xfrm>
              <a:off x="149860" y="73660"/>
              <a:ext cx="299720" cy="63500"/>
            </a:xfrm>
            <a:custGeom>
              <a:avLst/>
              <a:gdLst/>
              <a:ahLst/>
              <a:cxnLst/>
              <a:rect l="l" t="t" r="r" b="b"/>
              <a:pathLst>
                <a:path w="299720" h="63500">
                  <a:moveTo>
                    <a:pt x="118110" y="0"/>
                  </a:moveTo>
                  <a:lnTo>
                    <a:pt x="181610" y="0"/>
                  </a:lnTo>
                  <a:lnTo>
                    <a:pt x="181610" y="63500"/>
                  </a:lnTo>
                  <a:lnTo>
                    <a:pt x="118110" y="63500"/>
                  </a:lnTo>
                  <a:lnTo>
                    <a:pt x="118110" y="0"/>
                  </a:lnTo>
                  <a:close/>
                  <a:moveTo>
                    <a:pt x="31750" y="0"/>
                  </a:moveTo>
                  <a:cubicBezTo>
                    <a:pt x="49530" y="0"/>
                    <a:pt x="63500" y="13970"/>
                    <a:pt x="63500" y="31750"/>
                  </a:cubicBezTo>
                  <a:cubicBezTo>
                    <a:pt x="63500" y="49530"/>
                    <a:pt x="49530" y="63500"/>
                    <a:pt x="31750" y="63500"/>
                  </a:cubicBezTo>
                  <a:cubicBezTo>
                    <a:pt x="13970" y="63500"/>
                    <a:pt x="0" y="49530"/>
                    <a:pt x="0" y="31750"/>
                  </a:cubicBezTo>
                  <a:cubicBezTo>
                    <a:pt x="0" y="13970"/>
                    <a:pt x="13970" y="0"/>
                    <a:pt x="31750" y="0"/>
                  </a:cubicBezTo>
                  <a:close/>
                  <a:moveTo>
                    <a:pt x="267970" y="0"/>
                  </a:moveTo>
                  <a:lnTo>
                    <a:pt x="236220" y="63500"/>
                  </a:lnTo>
                  <a:lnTo>
                    <a:pt x="299720" y="63500"/>
                  </a:lnTo>
                  <a:lnTo>
                    <a:pt x="267970" y="0"/>
                  </a:lnTo>
                  <a:close/>
                </a:path>
              </a:pathLst>
            </a:custGeom>
            <a:solidFill>
              <a:srgbClr val="484FA2"/>
            </a:solidFill>
          </p:spPr>
          <p:txBody>
            <a:bodyPr/>
            <a:lstStyle/>
            <a:p>
              <a:endParaRPr lang="en-US"/>
            </a:p>
          </p:txBody>
        </p:sp>
        <p:sp>
          <p:nvSpPr>
            <p:cNvPr id="13" name="Freeform 13"/>
            <p:cNvSpPr/>
            <p:nvPr/>
          </p:nvSpPr>
          <p:spPr>
            <a:xfrm>
              <a:off x="591820" y="88900"/>
              <a:ext cx="5175250" cy="33020"/>
            </a:xfrm>
            <a:custGeom>
              <a:avLst/>
              <a:gdLst/>
              <a:ahLst/>
              <a:cxnLst/>
              <a:rect l="l" t="t" r="r" b="b"/>
              <a:pathLst>
                <a:path w="5175250" h="33020">
                  <a:moveTo>
                    <a:pt x="5158740" y="33020"/>
                  </a:moveTo>
                  <a:lnTo>
                    <a:pt x="16510" y="33020"/>
                  </a:lnTo>
                  <a:cubicBezTo>
                    <a:pt x="7620" y="33020"/>
                    <a:pt x="0" y="25400"/>
                    <a:pt x="0" y="16510"/>
                  </a:cubicBezTo>
                  <a:lnTo>
                    <a:pt x="0" y="16510"/>
                  </a:lnTo>
                  <a:cubicBezTo>
                    <a:pt x="0" y="7620"/>
                    <a:pt x="7620" y="0"/>
                    <a:pt x="16510" y="0"/>
                  </a:cubicBezTo>
                  <a:lnTo>
                    <a:pt x="5158740" y="0"/>
                  </a:lnTo>
                  <a:cubicBezTo>
                    <a:pt x="5167630" y="0"/>
                    <a:pt x="5175250" y="7620"/>
                    <a:pt x="5175250" y="16510"/>
                  </a:cubicBezTo>
                  <a:lnTo>
                    <a:pt x="5175250" y="16510"/>
                  </a:lnTo>
                  <a:cubicBezTo>
                    <a:pt x="5173980" y="25400"/>
                    <a:pt x="5167630" y="33020"/>
                    <a:pt x="5158740" y="33020"/>
                  </a:cubicBezTo>
                  <a:close/>
                </a:path>
              </a:pathLst>
            </a:custGeom>
            <a:solidFill>
              <a:srgbClr val="F26D6F"/>
            </a:solidFill>
          </p:spPr>
          <p:txBody>
            <a:bodyPr/>
            <a:lstStyle/>
            <a:p>
              <a:endParaRPr lang="en-US"/>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24003" y="5809375"/>
            <a:ext cx="2460518" cy="1230259"/>
          </a:xfrm>
          <a:custGeom>
            <a:avLst/>
            <a:gdLst/>
            <a:ahLst/>
            <a:cxnLst/>
            <a:rect l="l" t="t" r="r" b="b"/>
            <a:pathLst>
              <a:path w="2460518" h="1230259">
                <a:moveTo>
                  <a:pt x="0" y="0"/>
                </a:moveTo>
                <a:lnTo>
                  <a:pt x="2460518" y="0"/>
                </a:lnTo>
                <a:lnTo>
                  <a:pt x="2460518" y="1230260"/>
                </a:lnTo>
                <a:lnTo>
                  <a:pt x="0" y="1230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V="1">
            <a:off x="9886932" y="4700900"/>
            <a:ext cx="2460518" cy="1230259"/>
          </a:xfrm>
          <a:custGeom>
            <a:avLst/>
            <a:gdLst/>
            <a:ahLst/>
            <a:cxnLst/>
            <a:rect l="l" t="t" r="r" b="b"/>
            <a:pathLst>
              <a:path w="2460518" h="1230259">
                <a:moveTo>
                  <a:pt x="0" y="1230259"/>
                </a:moveTo>
                <a:lnTo>
                  <a:pt x="2460519" y="1230259"/>
                </a:lnTo>
                <a:lnTo>
                  <a:pt x="2460519" y="0"/>
                </a:lnTo>
                <a:lnTo>
                  <a:pt x="0" y="0"/>
                </a:lnTo>
                <a:lnTo>
                  <a:pt x="0" y="1230259"/>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2992352" y="4815935"/>
            <a:ext cx="2877525" cy="1986881"/>
            <a:chOff x="0" y="0"/>
            <a:chExt cx="1011611" cy="698500"/>
          </a:xfrm>
        </p:grpSpPr>
        <p:sp>
          <p:nvSpPr>
            <p:cNvPr id="5" name="Freeform 5"/>
            <p:cNvSpPr/>
            <p:nvPr/>
          </p:nvSpPr>
          <p:spPr>
            <a:xfrm>
              <a:off x="0" y="0"/>
              <a:ext cx="1011611" cy="698500"/>
            </a:xfrm>
            <a:custGeom>
              <a:avLst/>
              <a:gdLst/>
              <a:ahLst/>
              <a:cxnLst/>
              <a:rect l="l" t="t" r="r" b="b"/>
              <a:pathLst>
                <a:path w="1011611" h="698500">
                  <a:moveTo>
                    <a:pt x="1011611" y="349250"/>
                  </a:moveTo>
                  <a:lnTo>
                    <a:pt x="808411" y="698500"/>
                  </a:lnTo>
                  <a:lnTo>
                    <a:pt x="203200" y="698500"/>
                  </a:lnTo>
                  <a:lnTo>
                    <a:pt x="0" y="349250"/>
                  </a:lnTo>
                  <a:lnTo>
                    <a:pt x="203200" y="0"/>
                  </a:lnTo>
                  <a:lnTo>
                    <a:pt x="808411" y="0"/>
                  </a:lnTo>
                  <a:lnTo>
                    <a:pt x="1011611" y="349250"/>
                  </a:lnTo>
                  <a:close/>
                </a:path>
              </a:pathLst>
            </a:custGeom>
            <a:solidFill>
              <a:srgbClr val="F37221"/>
            </a:solidFill>
          </p:spPr>
          <p:txBody>
            <a:bodyPr/>
            <a:lstStyle/>
            <a:p>
              <a:endParaRPr lang="en-US"/>
            </a:p>
          </p:txBody>
        </p:sp>
        <p:sp>
          <p:nvSpPr>
            <p:cNvPr id="6" name="TextBox 6"/>
            <p:cNvSpPr txBox="1"/>
            <p:nvPr/>
          </p:nvSpPr>
          <p:spPr>
            <a:xfrm>
              <a:off x="114300" y="-47625"/>
              <a:ext cx="783011" cy="746125"/>
            </a:xfrm>
            <a:prstGeom prst="rect">
              <a:avLst/>
            </a:prstGeom>
          </p:spPr>
          <p:txBody>
            <a:bodyPr lIns="50800" tIns="50800" rIns="50800" bIns="50800" rtlCol="0" anchor="ctr"/>
            <a:lstStyle/>
            <a:p>
              <a:pPr algn="ctr">
                <a:lnSpc>
                  <a:spcPts val="2674"/>
                </a:lnSpc>
              </a:pPr>
              <a:endParaRPr/>
            </a:p>
          </p:txBody>
        </p:sp>
      </p:grpSp>
      <p:grpSp>
        <p:nvGrpSpPr>
          <p:cNvPr id="7" name="Group 7"/>
          <p:cNvGrpSpPr/>
          <p:nvPr/>
        </p:nvGrpSpPr>
        <p:grpSpPr>
          <a:xfrm>
            <a:off x="7451955" y="4815935"/>
            <a:ext cx="2877525" cy="1986881"/>
            <a:chOff x="0" y="0"/>
            <a:chExt cx="1011611" cy="698500"/>
          </a:xfrm>
        </p:grpSpPr>
        <p:sp>
          <p:nvSpPr>
            <p:cNvPr id="8" name="Freeform 8"/>
            <p:cNvSpPr/>
            <p:nvPr/>
          </p:nvSpPr>
          <p:spPr>
            <a:xfrm>
              <a:off x="0" y="0"/>
              <a:ext cx="1011611" cy="698500"/>
            </a:xfrm>
            <a:custGeom>
              <a:avLst/>
              <a:gdLst/>
              <a:ahLst/>
              <a:cxnLst/>
              <a:rect l="l" t="t" r="r" b="b"/>
              <a:pathLst>
                <a:path w="1011611" h="698500">
                  <a:moveTo>
                    <a:pt x="1011611" y="349250"/>
                  </a:moveTo>
                  <a:lnTo>
                    <a:pt x="808411" y="698500"/>
                  </a:lnTo>
                  <a:lnTo>
                    <a:pt x="203200" y="698500"/>
                  </a:lnTo>
                  <a:lnTo>
                    <a:pt x="0" y="349250"/>
                  </a:lnTo>
                  <a:lnTo>
                    <a:pt x="203200" y="0"/>
                  </a:lnTo>
                  <a:lnTo>
                    <a:pt x="808411" y="0"/>
                  </a:lnTo>
                  <a:lnTo>
                    <a:pt x="1011611" y="349250"/>
                  </a:lnTo>
                  <a:close/>
                </a:path>
              </a:pathLst>
            </a:custGeom>
            <a:solidFill>
              <a:srgbClr val="F37221"/>
            </a:solidFill>
          </p:spPr>
          <p:txBody>
            <a:bodyPr/>
            <a:lstStyle/>
            <a:p>
              <a:endParaRPr lang="en-US"/>
            </a:p>
          </p:txBody>
        </p:sp>
        <p:sp>
          <p:nvSpPr>
            <p:cNvPr id="9" name="TextBox 9"/>
            <p:cNvSpPr txBox="1"/>
            <p:nvPr/>
          </p:nvSpPr>
          <p:spPr>
            <a:xfrm>
              <a:off x="114300" y="-47625"/>
              <a:ext cx="783011" cy="746125"/>
            </a:xfrm>
            <a:prstGeom prst="rect">
              <a:avLst/>
            </a:prstGeom>
          </p:spPr>
          <p:txBody>
            <a:bodyPr lIns="50800" tIns="50800" rIns="50800" bIns="50800" rtlCol="0" anchor="ctr"/>
            <a:lstStyle/>
            <a:p>
              <a:pPr algn="ctr">
                <a:lnSpc>
                  <a:spcPts val="2674"/>
                </a:lnSpc>
              </a:pPr>
              <a:endParaRPr/>
            </a:p>
          </p:txBody>
        </p:sp>
      </p:grpSp>
      <p:grpSp>
        <p:nvGrpSpPr>
          <p:cNvPr id="10" name="Group 10"/>
          <p:cNvGrpSpPr/>
          <p:nvPr/>
        </p:nvGrpSpPr>
        <p:grpSpPr>
          <a:xfrm>
            <a:off x="11910196" y="4815935"/>
            <a:ext cx="2877525" cy="1986881"/>
            <a:chOff x="0" y="0"/>
            <a:chExt cx="1011611" cy="698500"/>
          </a:xfrm>
        </p:grpSpPr>
        <p:sp>
          <p:nvSpPr>
            <p:cNvPr id="11" name="Freeform 11"/>
            <p:cNvSpPr/>
            <p:nvPr/>
          </p:nvSpPr>
          <p:spPr>
            <a:xfrm>
              <a:off x="0" y="0"/>
              <a:ext cx="1011611" cy="698500"/>
            </a:xfrm>
            <a:custGeom>
              <a:avLst/>
              <a:gdLst/>
              <a:ahLst/>
              <a:cxnLst/>
              <a:rect l="l" t="t" r="r" b="b"/>
              <a:pathLst>
                <a:path w="1011611" h="698500">
                  <a:moveTo>
                    <a:pt x="1011611" y="349250"/>
                  </a:moveTo>
                  <a:lnTo>
                    <a:pt x="808411" y="698500"/>
                  </a:lnTo>
                  <a:lnTo>
                    <a:pt x="203200" y="698500"/>
                  </a:lnTo>
                  <a:lnTo>
                    <a:pt x="0" y="349250"/>
                  </a:lnTo>
                  <a:lnTo>
                    <a:pt x="203200" y="0"/>
                  </a:lnTo>
                  <a:lnTo>
                    <a:pt x="808411" y="0"/>
                  </a:lnTo>
                  <a:lnTo>
                    <a:pt x="1011611" y="349250"/>
                  </a:lnTo>
                  <a:close/>
                </a:path>
              </a:pathLst>
            </a:custGeom>
            <a:solidFill>
              <a:srgbClr val="F37221"/>
            </a:solidFill>
          </p:spPr>
          <p:txBody>
            <a:bodyPr/>
            <a:lstStyle/>
            <a:p>
              <a:endParaRPr lang="en-US"/>
            </a:p>
          </p:txBody>
        </p:sp>
        <p:sp>
          <p:nvSpPr>
            <p:cNvPr id="12" name="TextBox 12"/>
            <p:cNvSpPr txBox="1"/>
            <p:nvPr/>
          </p:nvSpPr>
          <p:spPr>
            <a:xfrm>
              <a:off x="114300" y="-47625"/>
              <a:ext cx="783011" cy="746125"/>
            </a:xfrm>
            <a:prstGeom prst="rect">
              <a:avLst/>
            </a:prstGeom>
          </p:spPr>
          <p:txBody>
            <a:bodyPr lIns="50800" tIns="50800" rIns="50800" bIns="50800" rtlCol="0" anchor="ctr"/>
            <a:lstStyle/>
            <a:p>
              <a:pPr algn="ctr">
                <a:lnSpc>
                  <a:spcPts val="2674"/>
                </a:lnSpc>
              </a:pPr>
              <a:endParaRPr/>
            </a:p>
          </p:txBody>
        </p:sp>
      </p:grpSp>
      <p:sp>
        <p:nvSpPr>
          <p:cNvPr id="13" name="TextBox 13"/>
          <p:cNvSpPr txBox="1"/>
          <p:nvPr/>
        </p:nvSpPr>
        <p:spPr>
          <a:xfrm>
            <a:off x="6818726" y="7446629"/>
            <a:ext cx="4143982" cy="1085791"/>
          </a:xfrm>
          <a:prstGeom prst="rect">
            <a:avLst/>
          </a:prstGeom>
        </p:spPr>
        <p:txBody>
          <a:bodyPr lIns="0" tIns="0" rIns="0" bIns="0" rtlCol="0" anchor="t">
            <a:spAutoFit/>
          </a:bodyPr>
          <a:lstStyle/>
          <a:p>
            <a:pPr algn="ctr">
              <a:lnSpc>
                <a:spcPts val="4102"/>
              </a:lnSpc>
            </a:pPr>
            <a:r>
              <a:rPr lang="en-US" sz="3729" spc="-93">
                <a:solidFill>
                  <a:srgbClr val="000000"/>
                </a:solidFill>
                <a:latin typeface="Poppins"/>
                <a:ea typeface="Poppins"/>
                <a:cs typeface="Poppins"/>
                <a:sym typeface="Poppins"/>
              </a:rPr>
              <a:t>Passed</a:t>
            </a:r>
          </a:p>
          <a:p>
            <a:pPr algn="ctr">
              <a:lnSpc>
                <a:spcPts val="4102"/>
              </a:lnSpc>
            </a:pPr>
            <a:r>
              <a:rPr lang="en-US" sz="3729" spc="-93">
                <a:solidFill>
                  <a:srgbClr val="000000"/>
                </a:solidFill>
                <a:latin typeface="Poppins"/>
                <a:ea typeface="Poppins"/>
                <a:cs typeface="Poppins"/>
                <a:sym typeface="Poppins"/>
              </a:rPr>
              <a:t> test cases</a:t>
            </a:r>
          </a:p>
        </p:txBody>
      </p:sp>
      <p:sp>
        <p:nvSpPr>
          <p:cNvPr id="14" name="Freeform 14"/>
          <p:cNvSpPr/>
          <p:nvPr/>
        </p:nvSpPr>
        <p:spPr>
          <a:xfrm>
            <a:off x="10329480" y="7406802"/>
            <a:ext cx="12295876" cy="10509296"/>
          </a:xfrm>
          <a:custGeom>
            <a:avLst/>
            <a:gdLst/>
            <a:ahLst/>
            <a:cxnLst/>
            <a:rect l="l" t="t" r="r" b="b"/>
            <a:pathLst>
              <a:path w="12295876" h="10509296">
                <a:moveTo>
                  <a:pt x="0" y="0"/>
                </a:moveTo>
                <a:lnTo>
                  <a:pt x="12295875" y="0"/>
                </a:lnTo>
                <a:lnTo>
                  <a:pt x="12295875" y="10509296"/>
                </a:lnTo>
                <a:lnTo>
                  <a:pt x="0" y="10509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rot="2121754">
            <a:off x="16801628" y="270913"/>
            <a:ext cx="1286811" cy="1099839"/>
          </a:xfrm>
          <a:custGeom>
            <a:avLst/>
            <a:gdLst/>
            <a:ahLst/>
            <a:cxnLst/>
            <a:rect l="l" t="t" r="r" b="b"/>
            <a:pathLst>
              <a:path w="1286811" h="1099839">
                <a:moveTo>
                  <a:pt x="0" y="0"/>
                </a:moveTo>
                <a:lnTo>
                  <a:pt x="1286811" y="0"/>
                </a:lnTo>
                <a:lnTo>
                  <a:pt x="1286811" y="1099839"/>
                </a:lnTo>
                <a:lnTo>
                  <a:pt x="0" y="10998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6" name="Group 16"/>
          <p:cNvGrpSpPr/>
          <p:nvPr/>
        </p:nvGrpSpPr>
        <p:grpSpPr>
          <a:xfrm>
            <a:off x="412382" y="523187"/>
            <a:ext cx="10550326" cy="1641666"/>
            <a:chOff x="0" y="0"/>
            <a:chExt cx="2778687" cy="432373"/>
          </a:xfrm>
        </p:grpSpPr>
        <p:sp>
          <p:nvSpPr>
            <p:cNvPr id="17" name="Freeform 17"/>
            <p:cNvSpPr/>
            <p:nvPr/>
          </p:nvSpPr>
          <p:spPr>
            <a:xfrm>
              <a:off x="0" y="0"/>
              <a:ext cx="2778687" cy="432373"/>
            </a:xfrm>
            <a:custGeom>
              <a:avLst/>
              <a:gdLst/>
              <a:ahLst/>
              <a:cxnLst/>
              <a:rect l="l" t="t" r="r" b="b"/>
              <a:pathLst>
                <a:path w="2778687" h="432373">
                  <a:moveTo>
                    <a:pt x="18345" y="0"/>
                  </a:moveTo>
                  <a:lnTo>
                    <a:pt x="2760342" y="0"/>
                  </a:lnTo>
                  <a:cubicBezTo>
                    <a:pt x="2765207" y="0"/>
                    <a:pt x="2769873" y="1933"/>
                    <a:pt x="2773314" y="5373"/>
                  </a:cubicBezTo>
                  <a:cubicBezTo>
                    <a:pt x="2776754" y="8814"/>
                    <a:pt x="2778687" y="13480"/>
                    <a:pt x="2778687" y="18345"/>
                  </a:cubicBezTo>
                  <a:lnTo>
                    <a:pt x="2778687" y="414028"/>
                  </a:lnTo>
                  <a:cubicBezTo>
                    <a:pt x="2778687" y="418893"/>
                    <a:pt x="2776754" y="423559"/>
                    <a:pt x="2773314" y="427000"/>
                  </a:cubicBezTo>
                  <a:cubicBezTo>
                    <a:pt x="2769873" y="430440"/>
                    <a:pt x="2765207" y="432373"/>
                    <a:pt x="2760342" y="432373"/>
                  </a:cubicBezTo>
                  <a:lnTo>
                    <a:pt x="18345" y="432373"/>
                  </a:lnTo>
                  <a:cubicBezTo>
                    <a:pt x="13480" y="432373"/>
                    <a:pt x="8814" y="430440"/>
                    <a:pt x="5373" y="427000"/>
                  </a:cubicBezTo>
                  <a:cubicBezTo>
                    <a:pt x="1933" y="423559"/>
                    <a:pt x="0" y="418893"/>
                    <a:pt x="0" y="414028"/>
                  </a:cubicBezTo>
                  <a:lnTo>
                    <a:pt x="0" y="18345"/>
                  </a:lnTo>
                  <a:cubicBezTo>
                    <a:pt x="0" y="13480"/>
                    <a:pt x="1933" y="8814"/>
                    <a:pt x="5373" y="5373"/>
                  </a:cubicBezTo>
                  <a:cubicBezTo>
                    <a:pt x="8814" y="1933"/>
                    <a:pt x="13480" y="0"/>
                    <a:pt x="18345" y="0"/>
                  </a:cubicBezTo>
                  <a:close/>
                </a:path>
              </a:pathLst>
            </a:custGeom>
            <a:solidFill>
              <a:srgbClr val="F47C00"/>
            </a:solidFill>
            <a:ln cap="rnd">
              <a:noFill/>
              <a:prstDash val="solid"/>
              <a:round/>
            </a:ln>
          </p:spPr>
          <p:txBody>
            <a:bodyPr/>
            <a:lstStyle/>
            <a:p>
              <a:endParaRPr lang="en-US"/>
            </a:p>
          </p:txBody>
        </p:sp>
        <p:sp>
          <p:nvSpPr>
            <p:cNvPr id="18" name="TextBox 18"/>
            <p:cNvSpPr txBox="1"/>
            <p:nvPr/>
          </p:nvSpPr>
          <p:spPr>
            <a:xfrm>
              <a:off x="0" y="-76200"/>
              <a:ext cx="2778687" cy="508573"/>
            </a:xfrm>
            <a:prstGeom prst="rect">
              <a:avLst/>
            </a:prstGeom>
          </p:spPr>
          <p:txBody>
            <a:bodyPr lIns="50800" tIns="50800" rIns="50800" bIns="50800" rtlCol="0" anchor="ctr"/>
            <a:lstStyle/>
            <a:p>
              <a:pPr marL="0" lvl="0" indent="0" algn="ctr">
                <a:lnSpc>
                  <a:spcPts val="6638"/>
                </a:lnSpc>
                <a:spcBef>
                  <a:spcPct val="0"/>
                </a:spcBef>
              </a:pPr>
              <a:r>
                <a:rPr lang="en-US" sz="4810" spc="1034">
                  <a:solidFill>
                    <a:srgbClr val="FFFFFF"/>
                  </a:solidFill>
                  <a:latin typeface="Canva Sans"/>
                  <a:ea typeface="Canva Sans"/>
                  <a:cs typeface="Canva Sans"/>
                  <a:sym typeface="Canva Sans"/>
                </a:rPr>
                <a:t> Testing Coverage</a:t>
              </a:r>
            </a:p>
          </p:txBody>
        </p:sp>
      </p:grpSp>
      <p:sp>
        <p:nvSpPr>
          <p:cNvPr id="19" name="Freeform 19"/>
          <p:cNvSpPr/>
          <p:nvPr/>
        </p:nvSpPr>
        <p:spPr>
          <a:xfrm>
            <a:off x="3648797" y="4996577"/>
            <a:ext cx="1564636" cy="1625596"/>
          </a:xfrm>
          <a:custGeom>
            <a:avLst/>
            <a:gdLst/>
            <a:ahLst/>
            <a:cxnLst/>
            <a:rect l="l" t="t" r="r" b="b"/>
            <a:pathLst>
              <a:path w="1564636" h="1625596">
                <a:moveTo>
                  <a:pt x="0" y="0"/>
                </a:moveTo>
                <a:lnTo>
                  <a:pt x="1564636" y="0"/>
                </a:lnTo>
                <a:lnTo>
                  <a:pt x="1564636" y="1625596"/>
                </a:lnTo>
                <a:lnTo>
                  <a:pt x="0" y="16255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a:off x="8138016" y="4996577"/>
            <a:ext cx="1505402" cy="1564055"/>
          </a:xfrm>
          <a:custGeom>
            <a:avLst/>
            <a:gdLst/>
            <a:ahLst/>
            <a:cxnLst/>
            <a:rect l="l" t="t" r="r" b="b"/>
            <a:pathLst>
              <a:path w="1505402" h="1564055">
                <a:moveTo>
                  <a:pt x="0" y="0"/>
                </a:moveTo>
                <a:lnTo>
                  <a:pt x="1505402" y="0"/>
                </a:lnTo>
                <a:lnTo>
                  <a:pt x="1505402" y="1564055"/>
                </a:lnTo>
                <a:lnTo>
                  <a:pt x="0" y="15640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1" name="Freeform 21"/>
          <p:cNvSpPr/>
          <p:nvPr/>
        </p:nvSpPr>
        <p:spPr>
          <a:xfrm>
            <a:off x="12485476" y="4881480"/>
            <a:ext cx="1726965" cy="1794249"/>
          </a:xfrm>
          <a:custGeom>
            <a:avLst/>
            <a:gdLst/>
            <a:ahLst/>
            <a:cxnLst/>
            <a:rect l="l" t="t" r="r" b="b"/>
            <a:pathLst>
              <a:path w="1726965" h="1794249">
                <a:moveTo>
                  <a:pt x="0" y="0"/>
                </a:moveTo>
                <a:lnTo>
                  <a:pt x="1726965" y="0"/>
                </a:lnTo>
                <a:lnTo>
                  <a:pt x="1726965" y="1794249"/>
                </a:lnTo>
                <a:lnTo>
                  <a:pt x="0" y="179424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2" name="TextBox 22"/>
          <p:cNvSpPr txBox="1"/>
          <p:nvPr/>
        </p:nvSpPr>
        <p:spPr>
          <a:xfrm>
            <a:off x="2687047" y="3286940"/>
            <a:ext cx="3488135" cy="1085791"/>
          </a:xfrm>
          <a:prstGeom prst="rect">
            <a:avLst/>
          </a:prstGeom>
        </p:spPr>
        <p:txBody>
          <a:bodyPr lIns="0" tIns="0" rIns="0" bIns="0" rtlCol="0" anchor="t">
            <a:spAutoFit/>
          </a:bodyPr>
          <a:lstStyle/>
          <a:p>
            <a:pPr algn="ctr">
              <a:lnSpc>
                <a:spcPts val="4102"/>
              </a:lnSpc>
            </a:pPr>
            <a:r>
              <a:rPr lang="en-US" sz="3729">
                <a:solidFill>
                  <a:srgbClr val="000000"/>
                </a:solidFill>
                <a:latin typeface="Poppins"/>
                <a:ea typeface="Poppins"/>
                <a:cs typeface="Poppins"/>
                <a:sym typeface="Poppins"/>
              </a:rPr>
              <a:t>Total test cases</a:t>
            </a:r>
          </a:p>
        </p:txBody>
      </p:sp>
      <p:sp>
        <p:nvSpPr>
          <p:cNvPr id="23" name="TextBox 23"/>
          <p:cNvSpPr txBox="1"/>
          <p:nvPr/>
        </p:nvSpPr>
        <p:spPr>
          <a:xfrm>
            <a:off x="11604891" y="3286940"/>
            <a:ext cx="3488135" cy="1085791"/>
          </a:xfrm>
          <a:prstGeom prst="rect">
            <a:avLst/>
          </a:prstGeom>
        </p:spPr>
        <p:txBody>
          <a:bodyPr lIns="0" tIns="0" rIns="0" bIns="0" rtlCol="0" anchor="t">
            <a:spAutoFit/>
          </a:bodyPr>
          <a:lstStyle/>
          <a:p>
            <a:pPr algn="ctr">
              <a:lnSpc>
                <a:spcPts val="4102"/>
              </a:lnSpc>
            </a:pPr>
            <a:r>
              <a:rPr lang="en-US" sz="3729" spc="-93">
                <a:solidFill>
                  <a:srgbClr val="000000"/>
                </a:solidFill>
                <a:latin typeface="Poppins"/>
                <a:ea typeface="Poppins"/>
                <a:cs typeface="Poppins"/>
                <a:sym typeface="Poppins"/>
              </a:rPr>
              <a:t>Failed </a:t>
            </a:r>
          </a:p>
          <a:p>
            <a:pPr algn="ctr">
              <a:lnSpc>
                <a:spcPts val="4102"/>
              </a:lnSpc>
            </a:pPr>
            <a:r>
              <a:rPr lang="en-US" sz="3729" spc="-93">
                <a:solidFill>
                  <a:srgbClr val="000000"/>
                </a:solidFill>
                <a:latin typeface="Poppins"/>
                <a:ea typeface="Poppins"/>
                <a:cs typeface="Poppins"/>
                <a:sym typeface="Poppins"/>
              </a:rPr>
              <a:t>test cases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4776839" y="4345828"/>
            <a:ext cx="3135937" cy="3135937"/>
          </a:xfrm>
          <a:prstGeom prst="rect">
            <a:avLst/>
          </a:prstGeom>
        </p:spPr>
      </p:pic>
      <p:grpSp>
        <p:nvGrpSpPr>
          <p:cNvPr id="3" name="Group 3"/>
          <p:cNvGrpSpPr/>
          <p:nvPr/>
        </p:nvGrpSpPr>
        <p:grpSpPr>
          <a:xfrm>
            <a:off x="0" y="0"/>
            <a:ext cx="3086100" cy="10287000"/>
            <a:chOff x="0" y="0"/>
            <a:chExt cx="812800" cy="2709333"/>
          </a:xfrm>
        </p:grpSpPr>
        <p:sp>
          <p:nvSpPr>
            <p:cNvPr id="4" name="Freeform 4"/>
            <p:cNvSpPr/>
            <p:nvPr/>
          </p:nvSpPr>
          <p:spPr>
            <a:xfrm>
              <a:off x="0" y="0"/>
              <a:ext cx="812800" cy="2709333"/>
            </a:xfrm>
            <a:custGeom>
              <a:avLst/>
              <a:gdLst/>
              <a:ahLst/>
              <a:cxnLst/>
              <a:rect l="l" t="t" r="r" b="b"/>
              <a:pathLst>
                <a:path w="812800" h="2709333">
                  <a:moveTo>
                    <a:pt x="0" y="0"/>
                  </a:moveTo>
                  <a:lnTo>
                    <a:pt x="812800" y="0"/>
                  </a:lnTo>
                  <a:lnTo>
                    <a:pt x="812800" y="2709333"/>
                  </a:lnTo>
                  <a:lnTo>
                    <a:pt x="0" y="2709333"/>
                  </a:lnTo>
                  <a:close/>
                </a:path>
              </a:pathLst>
            </a:custGeom>
            <a:solidFill>
              <a:srgbClr val="F47C00"/>
            </a:solidFill>
          </p:spPr>
          <p:txBody>
            <a:bodyPr/>
            <a:lstStyle/>
            <a:p>
              <a:endParaRPr lang="en-US"/>
            </a:p>
          </p:txBody>
        </p:sp>
        <p:sp>
          <p:nvSpPr>
            <p:cNvPr id="5" name="TextBox 5"/>
            <p:cNvSpPr txBox="1"/>
            <p:nvPr/>
          </p:nvSpPr>
          <p:spPr>
            <a:xfrm>
              <a:off x="0" y="-38100"/>
              <a:ext cx="812800" cy="2747433"/>
            </a:xfrm>
            <a:prstGeom prst="rect">
              <a:avLst/>
            </a:prstGeom>
          </p:spPr>
          <p:txBody>
            <a:bodyPr lIns="50800" tIns="50800" rIns="50800" bIns="50800" rtlCol="0" anchor="ctr"/>
            <a:lstStyle/>
            <a:p>
              <a:pPr algn="ctr">
                <a:lnSpc>
                  <a:spcPts val="2932"/>
                </a:lnSpc>
              </a:pPr>
              <a:endParaRPr/>
            </a:p>
          </p:txBody>
        </p:sp>
      </p:grpSp>
      <p:grpSp>
        <p:nvGrpSpPr>
          <p:cNvPr id="6" name="Group 6"/>
          <p:cNvGrpSpPr>
            <a:grpSpLocks noChangeAspect="1"/>
          </p:cNvGrpSpPr>
          <p:nvPr/>
        </p:nvGrpSpPr>
        <p:grpSpPr>
          <a:xfrm>
            <a:off x="230210" y="523171"/>
            <a:ext cx="4148974" cy="9428867"/>
            <a:chOff x="0" y="0"/>
            <a:chExt cx="3093720" cy="7030720"/>
          </a:xfrm>
        </p:grpSpPr>
        <p:sp>
          <p:nvSpPr>
            <p:cNvPr id="7" name="Freeform 7"/>
            <p:cNvSpPr/>
            <p:nvPr/>
          </p:nvSpPr>
          <p:spPr>
            <a:xfrm>
              <a:off x="0" y="0"/>
              <a:ext cx="3093720" cy="7030720"/>
            </a:xfrm>
            <a:custGeom>
              <a:avLst/>
              <a:gdLst/>
              <a:ahLst/>
              <a:cxnLst/>
              <a:rect l="l" t="t" r="r" b="b"/>
              <a:pathLst>
                <a:path w="3093720" h="7030720">
                  <a:moveTo>
                    <a:pt x="0" y="0"/>
                  </a:moveTo>
                  <a:lnTo>
                    <a:pt x="2293620" y="0"/>
                  </a:lnTo>
                  <a:cubicBezTo>
                    <a:pt x="2735580" y="0"/>
                    <a:pt x="3093720" y="358140"/>
                    <a:pt x="3093720" y="800100"/>
                  </a:cubicBezTo>
                  <a:lnTo>
                    <a:pt x="3093720" y="7030720"/>
                  </a:lnTo>
                  <a:lnTo>
                    <a:pt x="3093720" y="7030720"/>
                  </a:lnTo>
                  <a:lnTo>
                    <a:pt x="0" y="7030720"/>
                  </a:lnTo>
                  <a:lnTo>
                    <a:pt x="0" y="7030720"/>
                  </a:lnTo>
                  <a:lnTo>
                    <a:pt x="0" y="0"/>
                  </a:lnTo>
                  <a:lnTo>
                    <a:pt x="0" y="0"/>
                  </a:lnTo>
                  <a:close/>
                </a:path>
              </a:pathLst>
            </a:custGeom>
            <a:blipFill>
              <a:blip r:embed="rId3"/>
              <a:stretch>
                <a:fillRect l="-120549" r="-120549"/>
              </a:stretch>
            </a:blipFill>
          </p:spPr>
          <p:txBody>
            <a:bodyPr/>
            <a:lstStyle/>
            <a:p>
              <a:endParaRPr lang="en-US"/>
            </a:p>
          </p:txBody>
        </p:sp>
      </p:grpSp>
      <p:grpSp>
        <p:nvGrpSpPr>
          <p:cNvPr id="8" name="Group 8"/>
          <p:cNvGrpSpPr/>
          <p:nvPr/>
        </p:nvGrpSpPr>
        <p:grpSpPr>
          <a:xfrm>
            <a:off x="12167479" y="-4240424"/>
            <a:ext cx="8480848" cy="848084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C5A8"/>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932"/>
                </a:lnSpc>
              </a:pPr>
              <a:endParaRPr/>
            </a:p>
          </p:txBody>
        </p:sp>
      </p:grpSp>
      <p:pic>
        <p:nvPicPr>
          <p:cNvPr id="11" name="Picture 11"/>
          <p:cNvPicPr>
            <a:picLocks noChangeAspect="1"/>
          </p:cNvPicPr>
          <p:nvPr/>
        </p:nvPicPr>
        <p:blipFill>
          <a:blip r:embed="rId4"/>
          <a:stretch>
            <a:fillRect/>
          </a:stretch>
        </p:blipFill>
        <p:spPr>
          <a:xfrm>
            <a:off x="8203121" y="4345828"/>
            <a:ext cx="3135937" cy="3135937"/>
          </a:xfrm>
          <a:prstGeom prst="rect">
            <a:avLst/>
          </a:prstGeom>
        </p:spPr>
      </p:pic>
      <p:pic>
        <p:nvPicPr>
          <p:cNvPr id="12" name="Picture 12"/>
          <p:cNvPicPr>
            <a:picLocks noChangeAspect="1"/>
          </p:cNvPicPr>
          <p:nvPr/>
        </p:nvPicPr>
        <p:blipFill>
          <a:blip r:embed="rId5"/>
          <a:stretch>
            <a:fillRect/>
          </a:stretch>
        </p:blipFill>
        <p:spPr>
          <a:xfrm>
            <a:off x="11777688" y="4345828"/>
            <a:ext cx="3135937" cy="3135937"/>
          </a:xfrm>
          <a:prstGeom prst="rect">
            <a:avLst/>
          </a:prstGeom>
        </p:spPr>
      </p:pic>
      <p:sp>
        <p:nvSpPr>
          <p:cNvPr id="13" name="Freeform 13"/>
          <p:cNvSpPr/>
          <p:nvPr/>
        </p:nvSpPr>
        <p:spPr>
          <a:xfrm>
            <a:off x="14652297" y="990357"/>
            <a:ext cx="1955505" cy="2133983"/>
          </a:xfrm>
          <a:custGeom>
            <a:avLst/>
            <a:gdLst/>
            <a:ahLst/>
            <a:cxnLst/>
            <a:rect l="l" t="t" r="r" b="b"/>
            <a:pathLst>
              <a:path w="1955505" h="2133983">
                <a:moveTo>
                  <a:pt x="0" y="0"/>
                </a:moveTo>
                <a:lnTo>
                  <a:pt x="1955505" y="0"/>
                </a:lnTo>
                <a:lnTo>
                  <a:pt x="1955505" y="2133983"/>
                </a:lnTo>
                <a:lnTo>
                  <a:pt x="0" y="21339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4" name="TextBox 14"/>
          <p:cNvSpPr txBox="1"/>
          <p:nvPr/>
        </p:nvSpPr>
        <p:spPr>
          <a:xfrm>
            <a:off x="4789283" y="1572490"/>
            <a:ext cx="7837949" cy="731088"/>
          </a:xfrm>
          <a:prstGeom prst="rect">
            <a:avLst/>
          </a:prstGeom>
        </p:spPr>
        <p:txBody>
          <a:bodyPr lIns="0" tIns="0" rIns="0" bIns="0" rtlCol="0" anchor="t">
            <a:spAutoFit/>
          </a:bodyPr>
          <a:lstStyle/>
          <a:p>
            <a:pPr marL="0" lvl="0" indent="0" algn="l">
              <a:lnSpc>
                <a:spcPts val="5824"/>
              </a:lnSpc>
            </a:pPr>
            <a:r>
              <a:rPr lang="en-US" sz="4773" b="1" spc="238">
                <a:solidFill>
                  <a:srgbClr val="F47C00"/>
                </a:solidFill>
                <a:latin typeface="Canva Sans Bold"/>
                <a:ea typeface="Canva Sans Bold"/>
                <a:cs typeface="Canva Sans Bold"/>
                <a:sym typeface="Canva Sans Bold"/>
              </a:rPr>
              <a:t>Key Findings &amp; Metrics</a:t>
            </a:r>
          </a:p>
        </p:txBody>
      </p:sp>
      <p:sp>
        <p:nvSpPr>
          <p:cNvPr id="15" name="TextBox 15"/>
          <p:cNvSpPr txBox="1"/>
          <p:nvPr/>
        </p:nvSpPr>
        <p:spPr>
          <a:xfrm>
            <a:off x="5207041" y="7457864"/>
            <a:ext cx="2275534" cy="342900"/>
          </a:xfrm>
          <a:prstGeom prst="rect">
            <a:avLst/>
          </a:prstGeom>
        </p:spPr>
        <p:txBody>
          <a:bodyPr lIns="0" tIns="0" rIns="0" bIns="0" rtlCol="0" anchor="t">
            <a:spAutoFit/>
          </a:bodyPr>
          <a:lstStyle/>
          <a:p>
            <a:pPr algn="ctr">
              <a:lnSpc>
                <a:spcPts val="2734"/>
              </a:lnSpc>
            </a:pPr>
            <a:r>
              <a:rPr lang="en-US" sz="2278" spc="113">
                <a:solidFill>
                  <a:srgbClr val="000000"/>
                </a:solidFill>
                <a:latin typeface="Canva Sans"/>
                <a:ea typeface="Canva Sans"/>
                <a:cs typeface="Canva Sans"/>
                <a:sym typeface="Canva Sans"/>
              </a:rPr>
              <a:t>KPI 01</a:t>
            </a:r>
          </a:p>
        </p:txBody>
      </p:sp>
      <p:sp>
        <p:nvSpPr>
          <p:cNvPr id="16" name="TextBox 16"/>
          <p:cNvSpPr txBox="1"/>
          <p:nvPr/>
        </p:nvSpPr>
        <p:spPr>
          <a:xfrm>
            <a:off x="8597789" y="7457864"/>
            <a:ext cx="2275534" cy="342900"/>
          </a:xfrm>
          <a:prstGeom prst="rect">
            <a:avLst/>
          </a:prstGeom>
        </p:spPr>
        <p:txBody>
          <a:bodyPr lIns="0" tIns="0" rIns="0" bIns="0" rtlCol="0" anchor="t">
            <a:spAutoFit/>
          </a:bodyPr>
          <a:lstStyle/>
          <a:p>
            <a:pPr algn="ctr">
              <a:lnSpc>
                <a:spcPts val="2734"/>
              </a:lnSpc>
            </a:pPr>
            <a:r>
              <a:rPr lang="en-US" sz="2278" spc="113">
                <a:solidFill>
                  <a:srgbClr val="000000"/>
                </a:solidFill>
                <a:latin typeface="Canva Sans"/>
                <a:ea typeface="Canva Sans"/>
                <a:cs typeface="Canva Sans"/>
                <a:sym typeface="Canva Sans"/>
              </a:rPr>
              <a:t>KPI 02</a:t>
            </a:r>
          </a:p>
        </p:txBody>
      </p:sp>
      <p:sp>
        <p:nvSpPr>
          <p:cNvPr id="17" name="TextBox 17"/>
          <p:cNvSpPr txBox="1"/>
          <p:nvPr/>
        </p:nvSpPr>
        <p:spPr>
          <a:xfrm>
            <a:off x="12207890" y="7457864"/>
            <a:ext cx="2275534" cy="342900"/>
          </a:xfrm>
          <a:prstGeom prst="rect">
            <a:avLst/>
          </a:prstGeom>
        </p:spPr>
        <p:txBody>
          <a:bodyPr lIns="0" tIns="0" rIns="0" bIns="0" rtlCol="0" anchor="t">
            <a:spAutoFit/>
          </a:bodyPr>
          <a:lstStyle/>
          <a:p>
            <a:pPr algn="ctr">
              <a:lnSpc>
                <a:spcPts val="2734"/>
              </a:lnSpc>
            </a:pPr>
            <a:r>
              <a:rPr lang="en-US" sz="2278" spc="113">
                <a:solidFill>
                  <a:srgbClr val="000000"/>
                </a:solidFill>
                <a:latin typeface="Canva Sans"/>
                <a:ea typeface="Canva Sans"/>
                <a:cs typeface="Canva Sans"/>
                <a:sym typeface="Canva Sans"/>
              </a:rPr>
              <a:t>KPI 03</a:t>
            </a:r>
          </a:p>
        </p:txBody>
      </p:sp>
      <p:sp>
        <p:nvSpPr>
          <p:cNvPr id="18" name="TextBox 18"/>
          <p:cNvSpPr txBox="1"/>
          <p:nvPr/>
        </p:nvSpPr>
        <p:spPr>
          <a:xfrm>
            <a:off x="12167479" y="7950465"/>
            <a:ext cx="2244284" cy="662456"/>
          </a:xfrm>
          <a:prstGeom prst="rect">
            <a:avLst/>
          </a:prstGeom>
        </p:spPr>
        <p:txBody>
          <a:bodyPr lIns="0" tIns="0" rIns="0" bIns="0" rtlCol="0" anchor="t">
            <a:spAutoFit/>
          </a:bodyPr>
          <a:lstStyle/>
          <a:p>
            <a:pPr algn="ctr">
              <a:lnSpc>
                <a:spcPts val="5314"/>
              </a:lnSpc>
            </a:pPr>
            <a:r>
              <a:rPr lang="en-US" sz="4088" b="1">
                <a:solidFill>
                  <a:srgbClr val="000000"/>
                </a:solidFill>
                <a:latin typeface="DM Sans Bold"/>
                <a:ea typeface="DM Sans Bold"/>
                <a:cs typeface="DM Sans Bold"/>
                <a:sym typeface="DM Sans Bold"/>
              </a:rPr>
              <a:t>Failed</a:t>
            </a:r>
          </a:p>
        </p:txBody>
      </p:sp>
      <p:sp>
        <p:nvSpPr>
          <p:cNvPr id="19" name="TextBox 19"/>
          <p:cNvSpPr txBox="1"/>
          <p:nvPr/>
        </p:nvSpPr>
        <p:spPr>
          <a:xfrm>
            <a:off x="8648947" y="7959990"/>
            <a:ext cx="2244284" cy="1008531"/>
          </a:xfrm>
          <a:prstGeom prst="rect">
            <a:avLst/>
          </a:prstGeom>
        </p:spPr>
        <p:txBody>
          <a:bodyPr lIns="0" tIns="0" rIns="0" bIns="0" rtlCol="0" anchor="t">
            <a:spAutoFit/>
          </a:bodyPr>
          <a:lstStyle/>
          <a:p>
            <a:pPr algn="ctr">
              <a:lnSpc>
                <a:spcPts val="4014"/>
              </a:lnSpc>
            </a:pPr>
            <a:r>
              <a:rPr lang="en-US" sz="3088" b="1">
                <a:solidFill>
                  <a:srgbClr val="000000"/>
                </a:solidFill>
                <a:latin typeface="DM Sans Bold"/>
                <a:ea typeface="DM Sans Bold"/>
                <a:cs typeface="DM Sans Bold"/>
                <a:sym typeface="DM Sans Bold"/>
              </a:rPr>
              <a:t>Passed test cases</a:t>
            </a:r>
          </a:p>
        </p:txBody>
      </p:sp>
      <p:sp>
        <p:nvSpPr>
          <p:cNvPr id="20" name="TextBox 20"/>
          <p:cNvSpPr txBox="1"/>
          <p:nvPr/>
        </p:nvSpPr>
        <p:spPr>
          <a:xfrm>
            <a:off x="5238290" y="7959990"/>
            <a:ext cx="2244284" cy="1008531"/>
          </a:xfrm>
          <a:prstGeom prst="rect">
            <a:avLst/>
          </a:prstGeom>
        </p:spPr>
        <p:txBody>
          <a:bodyPr lIns="0" tIns="0" rIns="0" bIns="0" rtlCol="0" anchor="t">
            <a:spAutoFit/>
          </a:bodyPr>
          <a:lstStyle/>
          <a:p>
            <a:pPr algn="ctr">
              <a:lnSpc>
                <a:spcPts val="4014"/>
              </a:lnSpc>
            </a:pPr>
            <a:r>
              <a:rPr lang="en-US" sz="3088" b="1">
                <a:solidFill>
                  <a:srgbClr val="000000"/>
                </a:solidFill>
                <a:latin typeface="DM Sans Bold"/>
                <a:ea typeface="DM Sans Bold"/>
                <a:cs typeface="DM Sans Bold"/>
                <a:sym typeface="DM Sans Bold"/>
              </a:rPr>
              <a:t>Total test cases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7C00"/>
        </a:solidFill>
        <a:effectLst/>
      </p:bgPr>
    </p:bg>
    <p:spTree>
      <p:nvGrpSpPr>
        <p:cNvPr id="1" name=""/>
        <p:cNvGrpSpPr/>
        <p:nvPr/>
      </p:nvGrpSpPr>
      <p:grpSpPr>
        <a:xfrm>
          <a:off x="0" y="0"/>
          <a:ext cx="0" cy="0"/>
          <a:chOff x="0" y="0"/>
          <a:chExt cx="0" cy="0"/>
        </a:xfrm>
      </p:grpSpPr>
      <p:sp>
        <p:nvSpPr>
          <p:cNvPr id="2" name="Freeform 2"/>
          <p:cNvSpPr/>
          <p:nvPr/>
        </p:nvSpPr>
        <p:spPr>
          <a:xfrm>
            <a:off x="8332809" y="600359"/>
            <a:ext cx="9955191" cy="9955191"/>
          </a:xfrm>
          <a:custGeom>
            <a:avLst/>
            <a:gdLst/>
            <a:ahLst/>
            <a:cxnLst/>
            <a:rect l="l" t="t" r="r" b="b"/>
            <a:pathLst>
              <a:path w="9955191" h="9955191">
                <a:moveTo>
                  <a:pt x="0" y="0"/>
                </a:moveTo>
                <a:lnTo>
                  <a:pt x="9955191" y="0"/>
                </a:lnTo>
                <a:lnTo>
                  <a:pt x="9955191" y="9955191"/>
                </a:lnTo>
                <a:lnTo>
                  <a:pt x="0" y="9955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tretch>
            <a:fillRect/>
          </a:stretch>
        </p:blipFill>
        <p:spPr>
          <a:xfrm>
            <a:off x="10017704" y="1398684"/>
            <a:ext cx="6824352" cy="7697702"/>
          </a:xfrm>
          <a:prstGeom prst="rect">
            <a:avLst/>
          </a:prstGeom>
        </p:spPr>
      </p:pic>
      <p:sp>
        <p:nvSpPr>
          <p:cNvPr id="4" name="Freeform 4"/>
          <p:cNvSpPr/>
          <p:nvPr/>
        </p:nvSpPr>
        <p:spPr>
          <a:xfrm>
            <a:off x="-398755" y="1962392"/>
            <a:ext cx="2222506" cy="8794090"/>
          </a:xfrm>
          <a:custGeom>
            <a:avLst/>
            <a:gdLst/>
            <a:ahLst/>
            <a:cxnLst/>
            <a:rect l="l" t="t" r="r" b="b"/>
            <a:pathLst>
              <a:path w="2222506" h="8794090">
                <a:moveTo>
                  <a:pt x="0" y="0"/>
                </a:moveTo>
                <a:lnTo>
                  <a:pt x="2222507" y="0"/>
                </a:lnTo>
                <a:lnTo>
                  <a:pt x="2222507" y="8794089"/>
                </a:lnTo>
                <a:lnTo>
                  <a:pt x="0" y="87940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1028700" y="1454045"/>
            <a:ext cx="9424000" cy="803917"/>
          </a:xfrm>
          <a:prstGeom prst="rect">
            <a:avLst/>
          </a:prstGeom>
        </p:spPr>
        <p:txBody>
          <a:bodyPr lIns="0" tIns="0" rIns="0" bIns="0" rtlCol="0" anchor="t">
            <a:spAutoFit/>
          </a:bodyPr>
          <a:lstStyle/>
          <a:p>
            <a:pPr marL="0" lvl="0" indent="0" algn="l">
              <a:lnSpc>
                <a:spcPts val="6669"/>
              </a:lnSpc>
              <a:spcBef>
                <a:spcPct val="0"/>
              </a:spcBef>
            </a:pPr>
            <a:r>
              <a:rPr lang="en-US" sz="4833" b="1" spc="241">
                <a:solidFill>
                  <a:srgbClr val="FFFFFF"/>
                </a:solidFill>
                <a:latin typeface="Canva Sans Bold"/>
                <a:ea typeface="Canva Sans Bold"/>
                <a:cs typeface="Canva Sans Bold"/>
                <a:sym typeface="Canva Sans Bold"/>
              </a:rPr>
              <a:t>Key Findings &amp; Metrics</a:t>
            </a:r>
          </a:p>
        </p:txBody>
      </p:sp>
      <p:sp>
        <p:nvSpPr>
          <p:cNvPr id="6" name="TextBox 6"/>
          <p:cNvSpPr txBox="1"/>
          <p:nvPr/>
        </p:nvSpPr>
        <p:spPr>
          <a:xfrm>
            <a:off x="2223518" y="4390907"/>
            <a:ext cx="874733" cy="786623"/>
          </a:xfrm>
          <a:prstGeom prst="rect">
            <a:avLst/>
          </a:prstGeom>
        </p:spPr>
        <p:txBody>
          <a:bodyPr lIns="0" tIns="0" rIns="0" bIns="0" rtlCol="0" anchor="t">
            <a:spAutoFit/>
          </a:bodyPr>
          <a:lstStyle/>
          <a:p>
            <a:pPr algn="ctr">
              <a:lnSpc>
                <a:spcPts val="5992"/>
              </a:lnSpc>
              <a:spcBef>
                <a:spcPct val="0"/>
              </a:spcBef>
            </a:pPr>
            <a:r>
              <a:rPr lang="en-US" sz="4280">
                <a:solidFill>
                  <a:srgbClr val="FFFFFF"/>
                </a:solidFill>
                <a:latin typeface="Codec Pro"/>
                <a:ea typeface="Codec Pro"/>
                <a:cs typeface="Codec Pro"/>
                <a:sym typeface="Codec Pro"/>
              </a:rPr>
              <a:t>01</a:t>
            </a:r>
          </a:p>
        </p:txBody>
      </p:sp>
      <p:sp>
        <p:nvSpPr>
          <p:cNvPr id="7" name="TextBox 7"/>
          <p:cNvSpPr txBox="1"/>
          <p:nvPr/>
        </p:nvSpPr>
        <p:spPr>
          <a:xfrm>
            <a:off x="3107776" y="4409957"/>
            <a:ext cx="2900014" cy="646571"/>
          </a:xfrm>
          <a:prstGeom prst="rect">
            <a:avLst/>
          </a:prstGeom>
        </p:spPr>
        <p:txBody>
          <a:bodyPr lIns="0" tIns="0" rIns="0" bIns="0" rtlCol="0" anchor="t">
            <a:spAutoFit/>
          </a:bodyPr>
          <a:lstStyle/>
          <a:p>
            <a:pPr algn="l">
              <a:lnSpc>
                <a:spcPts val="5312"/>
              </a:lnSpc>
              <a:spcBef>
                <a:spcPct val="0"/>
              </a:spcBef>
            </a:pPr>
            <a:r>
              <a:rPr lang="en-US" sz="3794" spc="37">
                <a:solidFill>
                  <a:srgbClr val="FFFFFF"/>
                </a:solidFill>
                <a:latin typeface="Canva Sans"/>
                <a:ea typeface="Canva Sans"/>
                <a:cs typeface="Canva Sans"/>
                <a:sym typeface="Canva Sans"/>
              </a:rPr>
              <a:t>Test cases </a:t>
            </a:r>
          </a:p>
        </p:txBody>
      </p:sp>
      <p:sp>
        <p:nvSpPr>
          <p:cNvPr id="8" name="TextBox 8"/>
          <p:cNvSpPr txBox="1"/>
          <p:nvPr/>
        </p:nvSpPr>
        <p:spPr>
          <a:xfrm>
            <a:off x="2223518" y="5304323"/>
            <a:ext cx="874733" cy="786623"/>
          </a:xfrm>
          <a:prstGeom prst="rect">
            <a:avLst/>
          </a:prstGeom>
        </p:spPr>
        <p:txBody>
          <a:bodyPr lIns="0" tIns="0" rIns="0" bIns="0" rtlCol="0" anchor="t">
            <a:spAutoFit/>
          </a:bodyPr>
          <a:lstStyle/>
          <a:p>
            <a:pPr algn="ctr">
              <a:lnSpc>
                <a:spcPts val="5992"/>
              </a:lnSpc>
              <a:spcBef>
                <a:spcPct val="0"/>
              </a:spcBef>
            </a:pPr>
            <a:r>
              <a:rPr lang="en-US" sz="4280">
                <a:solidFill>
                  <a:srgbClr val="FFFFFF"/>
                </a:solidFill>
                <a:latin typeface="Codec Pro"/>
                <a:ea typeface="Codec Pro"/>
                <a:cs typeface="Codec Pro"/>
                <a:sym typeface="Codec Pro"/>
              </a:rPr>
              <a:t>02</a:t>
            </a:r>
          </a:p>
        </p:txBody>
      </p:sp>
      <p:sp>
        <p:nvSpPr>
          <p:cNvPr id="9" name="TextBox 9"/>
          <p:cNvSpPr txBox="1"/>
          <p:nvPr/>
        </p:nvSpPr>
        <p:spPr>
          <a:xfrm>
            <a:off x="3107776" y="5313848"/>
            <a:ext cx="3243193" cy="705626"/>
          </a:xfrm>
          <a:prstGeom prst="rect">
            <a:avLst/>
          </a:prstGeom>
        </p:spPr>
        <p:txBody>
          <a:bodyPr lIns="0" tIns="0" rIns="0" bIns="0" rtlCol="0" anchor="t">
            <a:spAutoFit/>
          </a:bodyPr>
          <a:lstStyle/>
          <a:p>
            <a:pPr algn="l">
              <a:lnSpc>
                <a:spcPts val="5732"/>
              </a:lnSpc>
              <a:spcBef>
                <a:spcPct val="0"/>
              </a:spcBef>
            </a:pPr>
            <a:r>
              <a:rPr lang="en-US" sz="4094" spc="40">
                <a:solidFill>
                  <a:srgbClr val="FFFFFF"/>
                </a:solidFill>
                <a:latin typeface="Canva Sans"/>
                <a:ea typeface="Canva Sans"/>
                <a:cs typeface="Canva Sans"/>
                <a:sym typeface="Canva Sans"/>
              </a:rPr>
              <a:t>Issues</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FFF"/>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5544818" cy="10287000"/>
            <a:chOff x="0" y="0"/>
            <a:chExt cx="1460363" cy="2709333"/>
          </a:xfrm>
        </p:grpSpPr>
        <p:sp>
          <p:nvSpPr>
            <p:cNvPr id="3" name="Freeform 3"/>
            <p:cNvSpPr/>
            <p:nvPr/>
          </p:nvSpPr>
          <p:spPr>
            <a:xfrm>
              <a:off x="0" y="0"/>
              <a:ext cx="1460363" cy="2709333"/>
            </a:xfrm>
            <a:custGeom>
              <a:avLst/>
              <a:gdLst/>
              <a:ahLst/>
              <a:cxnLst/>
              <a:rect l="l" t="t" r="r" b="b"/>
              <a:pathLst>
                <a:path w="1460363" h="2709333">
                  <a:moveTo>
                    <a:pt x="0" y="0"/>
                  </a:moveTo>
                  <a:lnTo>
                    <a:pt x="1460363" y="0"/>
                  </a:lnTo>
                  <a:lnTo>
                    <a:pt x="1460363" y="2709333"/>
                  </a:lnTo>
                  <a:lnTo>
                    <a:pt x="0" y="2709333"/>
                  </a:lnTo>
                  <a:close/>
                </a:path>
              </a:pathLst>
            </a:custGeom>
            <a:solidFill>
              <a:srgbClr val="F37221"/>
            </a:solidFill>
          </p:spPr>
          <p:txBody>
            <a:bodyPr/>
            <a:lstStyle/>
            <a:p>
              <a:endParaRPr lang="en-US"/>
            </a:p>
          </p:txBody>
        </p:sp>
        <p:sp>
          <p:nvSpPr>
            <p:cNvPr id="4" name="TextBox 4"/>
            <p:cNvSpPr txBox="1"/>
            <p:nvPr/>
          </p:nvSpPr>
          <p:spPr>
            <a:xfrm>
              <a:off x="0" y="-57150"/>
              <a:ext cx="1460363" cy="2766483"/>
            </a:xfrm>
            <a:prstGeom prst="rect">
              <a:avLst/>
            </a:prstGeom>
          </p:spPr>
          <p:txBody>
            <a:bodyPr lIns="50800" tIns="50800" rIns="50800" bIns="50800" rtlCol="0" anchor="ctr"/>
            <a:lstStyle/>
            <a:p>
              <a:pPr algn="ctr">
                <a:lnSpc>
                  <a:spcPts val="3632"/>
                </a:lnSpc>
              </a:pPr>
              <a:endParaRPr/>
            </a:p>
          </p:txBody>
        </p:sp>
      </p:grpSp>
      <p:grpSp>
        <p:nvGrpSpPr>
          <p:cNvPr id="5" name="Group 5"/>
          <p:cNvGrpSpPr/>
          <p:nvPr/>
        </p:nvGrpSpPr>
        <p:grpSpPr>
          <a:xfrm>
            <a:off x="6570969" y="3393093"/>
            <a:ext cx="3726378" cy="3726378"/>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37221"/>
            </a:solidFill>
          </p:spPr>
          <p:txBody>
            <a:bodyPr/>
            <a:lstStyle/>
            <a:p>
              <a:endParaRPr lang="en-US"/>
            </a:p>
          </p:txBody>
        </p:sp>
        <p:sp>
          <p:nvSpPr>
            <p:cNvPr id="7" name="TextBox 7"/>
            <p:cNvSpPr txBox="1"/>
            <p:nvPr/>
          </p:nvSpPr>
          <p:spPr>
            <a:xfrm>
              <a:off x="76200" y="9525"/>
              <a:ext cx="660400" cy="727075"/>
            </a:xfrm>
            <a:prstGeom prst="rect">
              <a:avLst/>
            </a:prstGeom>
          </p:spPr>
          <p:txBody>
            <a:bodyPr lIns="50800" tIns="50800" rIns="50800" bIns="50800" rtlCol="0" anchor="ctr"/>
            <a:lstStyle/>
            <a:p>
              <a:pPr algn="ctr">
                <a:lnSpc>
                  <a:spcPts val="5172"/>
                </a:lnSpc>
              </a:pPr>
              <a:r>
                <a:rPr lang="en-US" sz="3694" spc="36">
                  <a:solidFill>
                    <a:srgbClr val="FFFFFF"/>
                  </a:solidFill>
                  <a:latin typeface="Canva Sans"/>
                  <a:ea typeface="Canva Sans"/>
                  <a:cs typeface="Canva Sans"/>
                  <a:sym typeface="Canva Sans"/>
                </a:rPr>
                <a:t>Automation Architecture </a:t>
              </a:r>
            </a:p>
          </p:txBody>
        </p:sp>
      </p:grpSp>
      <p:grpSp>
        <p:nvGrpSpPr>
          <p:cNvPr id="8" name="Group 8"/>
          <p:cNvGrpSpPr/>
          <p:nvPr/>
        </p:nvGrpSpPr>
        <p:grpSpPr>
          <a:xfrm>
            <a:off x="10371231" y="1211127"/>
            <a:ext cx="3573978" cy="1233669"/>
            <a:chOff x="0" y="0"/>
            <a:chExt cx="1347049" cy="464975"/>
          </a:xfrm>
        </p:grpSpPr>
        <p:sp>
          <p:nvSpPr>
            <p:cNvPr id="9" name="Freeform 9"/>
            <p:cNvSpPr/>
            <p:nvPr/>
          </p:nvSpPr>
          <p:spPr>
            <a:xfrm>
              <a:off x="0" y="0"/>
              <a:ext cx="1347049" cy="464975"/>
            </a:xfrm>
            <a:custGeom>
              <a:avLst/>
              <a:gdLst/>
              <a:ahLst/>
              <a:cxnLst/>
              <a:rect l="l" t="t" r="r" b="b"/>
              <a:pathLst>
                <a:path w="1347049" h="464975">
                  <a:moveTo>
                    <a:pt x="1143849" y="0"/>
                  </a:moveTo>
                  <a:cubicBezTo>
                    <a:pt x="1256073" y="0"/>
                    <a:pt x="1347049" y="104088"/>
                    <a:pt x="1347049" y="232488"/>
                  </a:cubicBezTo>
                  <a:cubicBezTo>
                    <a:pt x="1347049" y="360887"/>
                    <a:pt x="1256073" y="464975"/>
                    <a:pt x="1143849" y="464975"/>
                  </a:cubicBezTo>
                  <a:lnTo>
                    <a:pt x="203200" y="464975"/>
                  </a:lnTo>
                  <a:cubicBezTo>
                    <a:pt x="90976" y="464975"/>
                    <a:pt x="0" y="360887"/>
                    <a:pt x="0" y="232488"/>
                  </a:cubicBezTo>
                  <a:cubicBezTo>
                    <a:pt x="0" y="104088"/>
                    <a:pt x="90976" y="0"/>
                    <a:pt x="203200" y="0"/>
                  </a:cubicBezTo>
                  <a:close/>
                </a:path>
              </a:pathLst>
            </a:custGeom>
            <a:solidFill>
              <a:srgbClr val="F37221"/>
            </a:solidFill>
          </p:spPr>
          <p:txBody>
            <a:bodyPr/>
            <a:lstStyle/>
            <a:p>
              <a:endParaRPr lang="en-US"/>
            </a:p>
          </p:txBody>
        </p:sp>
        <p:sp>
          <p:nvSpPr>
            <p:cNvPr id="10" name="TextBox 10"/>
            <p:cNvSpPr txBox="1"/>
            <p:nvPr/>
          </p:nvSpPr>
          <p:spPr>
            <a:xfrm>
              <a:off x="0" y="-38100"/>
              <a:ext cx="1347049" cy="503075"/>
            </a:xfrm>
            <a:prstGeom prst="rect">
              <a:avLst/>
            </a:prstGeom>
          </p:spPr>
          <p:txBody>
            <a:bodyPr lIns="50800" tIns="50800" rIns="50800" bIns="50800" rtlCol="0" anchor="ctr"/>
            <a:lstStyle/>
            <a:p>
              <a:pPr algn="ctr">
                <a:lnSpc>
                  <a:spcPts val="2932"/>
                </a:lnSpc>
              </a:pPr>
              <a:r>
                <a:rPr lang="en-US" sz="2094" b="1" spc="20">
                  <a:solidFill>
                    <a:srgbClr val="FFFFFF"/>
                  </a:solidFill>
                  <a:latin typeface="Canva Sans Bold"/>
                  <a:ea typeface="Canva Sans Bold"/>
                  <a:cs typeface="Canva Sans Bold"/>
                  <a:sym typeface="Canva Sans Bold"/>
                </a:rPr>
                <a:t>Tools Used: </a:t>
              </a:r>
            </a:p>
            <a:p>
              <a:pPr algn="ctr">
                <a:lnSpc>
                  <a:spcPts val="2932"/>
                </a:lnSpc>
              </a:pPr>
              <a:r>
                <a:rPr lang="en-US" sz="2094" b="1" spc="20">
                  <a:solidFill>
                    <a:srgbClr val="FFFFFF"/>
                  </a:solidFill>
                  <a:latin typeface="Canva Sans Bold"/>
                  <a:ea typeface="Canva Sans Bold"/>
                  <a:cs typeface="Canva Sans Bold"/>
                  <a:sym typeface="Canva Sans Bold"/>
                </a:rPr>
                <a:t>Java, TestNG, Selenium WebDriver, GitHub, Jira</a:t>
              </a:r>
            </a:p>
          </p:txBody>
        </p:sp>
      </p:grpSp>
      <p:grpSp>
        <p:nvGrpSpPr>
          <p:cNvPr id="11" name="Group 11"/>
          <p:cNvGrpSpPr/>
          <p:nvPr/>
        </p:nvGrpSpPr>
        <p:grpSpPr>
          <a:xfrm>
            <a:off x="11564443" y="2853964"/>
            <a:ext cx="3573978" cy="1323504"/>
            <a:chOff x="0" y="0"/>
            <a:chExt cx="1347049" cy="498835"/>
          </a:xfrm>
        </p:grpSpPr>
        <p:sp>
          <p:nvSpPr>
            <p:cNvPr id="12" name="Freeform 12"/>
            <p:cNvSpPr/>
            <p:nvPr/>
          </p:nvSpPr>
          <p:spPr>
            <a:xfrm>
              <a:off x="0" y="0"/>
              <a:ext cx="1347049" cy="498835"/>
            </a:xfrm>
            <a:custGeom>
              <a:avLst/>
              <a:gdLst/>
              <a:ahLst/>
              <a:cxnLst/>
              <a:rect l="l" t="t" r="r" b="b"/>
              <a:pathLst>
                <a:path w="1347049" h="498835">
                  <a:moveTo>
                    <a:pt x="1143849" y="0"/>
                  </a:moveTo>
                  <a:cubicBezTo>
                    <a:pt x="1256073" y="0"/>
                    <a:pt x="1347049" y="111668"/>
                    <a:pt x="1347049" y="249417"/>
                  </a:cubicBezTo>
                  <a:cubicBezTo>
                    <a:pt x="1347049" y="387167"/>
                    <a:pt x="1256073" y="498835"/>
                    <a:pt x="1143849" y="498835"/>
                  </a:cubicBezTo>
                  <a:lnTo>
                    <a:pt x="203200" y="498835"/>
                  </a:lnTo>
                  <a:cubicBezTo>
                    <a:pt x="90976" y="498835"/>
                    <a:pt x="0" y="387167"/>
                    <a:pt x="0" y="249417"/>
                  </a:cubicBezTo>
                  <a:cubicBezTo>
                    <a:pt x="0" y="111668"/>
                    <a:pt x="90976" y="0"/>
                    <a:pt x="203200" y="0"/>
                  </a:cubicBezTo>
                  <a:close/>
                </a:path>
              </a:pathLst>
            </a:custGeom>
            <a:solidFill>
              <a:srgbClr val="F37221"/>
            </a:solidFill>
          </p:spPr>
          <p:txBody>
            <a:bodyPr/>
            <a:lstStyle/>
            <a:p>
              <a:endParaRPr lang="en-US"/>
            </a:p>
          </p:txBody>
        </p:sp>
        <p:sp>
          <p:nvSpPr>
            <p:cNvPr id="13" name="TextBox 13"/>
            <p:cNvSpPr txBox="1"/>
            <p:nvPr/>
          </p:nvSpPr>
          <p:spPr>
            <a:xfrm>
              <a:off x="0" y="-47625"/>
              <a:ext cx="1347049" cy="546460"/>
            </a:xfrm>
            <a:prstGeom prst="rect">
              <a:avLst/>
            </a:prstGeom>
          </p:spPr>
          <p:txBody>
            <a:bodyPr lIns="50800" tIns="50800" rIns="50800" bIns="50800" rtlCol="0" anchor="ctr"/>
            <a:lstStyle/>
            <a:p>
              <a:pPr algn="ctr">
                <a:lnSpc>
                  <a:spcPts val="3212"/>
                </a:lnSpc>
              </a:pPr>
              <a:r>
                <a:rPr lang="en-US" sz="2294" b="1" spc="22">
                  <a:solidFill>
                    <a:srgbClr val="FFFFFF"/>
                  </a:solidFill>
                  <a:latin typeface="Canva Sans Bold"/>
                  <a:ea typeface="Canva Sans Bold"/>
                  <a:cs typeface="Canva Sans Bold"/>
                  <a:sym typeface="Canva Sans Bold"/>
                </a:rPr>
                <a:t>Framework: </a:t>
              </a:r>
            </a:p>
            <a:p>
              <a:pPr algn="ctr">
                <a:lnSpc>
                  <a:spcPts val="3212"/>
                </a:lnSpc>
              </a:pPr>
              <a:r>
                <a:rPr lang="en-US" sz="2294" b="1" spc="22">
                  <a:solidFill>
                    <a:srgbClr val="FFFFFF"/>
                  </a:solidFill>
                  <a:latin typeface="Canva Sans Bold"/>
                  <a:ea typeface="Canva Sans Bold"/>
                  <a:cs typeface="Canva Sans Bold"/>
                  <a:sym typeface="Canva Sans Bold"/>
                </a:rPr>
                <a:t>Page Object Model for maintainability</a:t>
              </a:r>
            </a:p>
          </p:txBody>
        </p:sp>
      </p:grpSp>
      <p:grpSp>
        <p:nvGrpSpPr>
          <p:cNvPr id="14" name="Group 14"/>
          <p:cNvGrpSpPr/>
          <p:nvPr/>
        </p:nvGrpSpPr>
        <p:grpSpPr>
          <a:xfrm>
            <a:off x="12158220" y="4543110"/>
            <a:ext cx="3573978" cy="1448634"/>
            <a:chOff x="0" y="0"/>
            <a:chExt cx="1347049" cy="545997"/>
          </a:xfrm>
        </p:grpSpPr>
        <p:sp>
          <p:nvSpPr>
            <p:cNvPr id="15" name="Freeform 15"/>
            <p:cNvSpPr/>
            <p:nvPr/>
          </p:nvSpPr>
          <p:spPr>
            <a:xfrm>
              <a:off x="0" y="0"/>
              <a:ext cx="1347049" cy="545997"/>
            </a:xfrm>
            <a:custGeom>
              <a:avLst/>
              <a:gdLst/>
              <a:ahLst/>
              <a:cxnLst/>
              <a:rect l="l" t="t" r="r" b="b"/>
              <a:pathLst>
                <a:path w="1347049" h="545997">
                  <a:moveTo>
                    <a:pt x="1143849" y="0"/>
                  </a:moveTo>
                  <a:cubicBezTo>
                    <a:pt x="1256073" y="0"/>
                    <a:pt x="1347049" y="122226"/>
                    <a:pt x="1347049" y="272998"/>
                  </a:cubicBezTo>
                  <a:cubicBezTo>
                    <a:pt x="1347049" y="423771"/>
                    <a:pt x="1256073" y="545997"/>
                    <a:pt x="1143849" y="545997"/>
                  </a:cubicBezTo>
                  <a:lnTo>
                    <a:pt x="203200" y="545997"/>
                  </a:lnTo>
                  <a:cubicBezTo>
                    <a:pt x="90976" y="545997"/>
                    <a:pt x="0" y="423771"/>
                    <a:pt x="0" y="272998"/>
                  </a:cubicBezTo>
                  <a:cubicBezTo>
                    <a:pt x="0" y="122226"/>
                    <a:pt x="90976" y="0"/>
                    <a:pt x="203200" y="0"/>
                  </a:cubicBezTo>
                  <a:close/>
                </a:path>
              </a:pathLst>
            </a:custGeom>
            <a:solidFill>
              <a:srgbClr val="F37221"/>
            </a:solidFill>
          </p:spPr>
          <p:txBody>
            <a:bodyPr/>
            <a:lstStyle/>
            <a:p>
              <a:endParaRPr lang="en-US"/>
            </a:p>
          </p:txBody>
        </p:sp>
        <p:sp>
          <p:nvSpPr>
            <p:cNvPr id="16" name="TextBox 16"/>
            <p:cNvSpPr txBox="1"/>
            <p:nvPr/>
          </p:nvSpPr>
          <p:spPr>
            <a:xfrm>
              <a:off x="0" y="-38100"/>
              <a:ext cx="1347049" cy="584097"/>
            </a:xfrm>
            <a:prstGeom prst="rect">
              <a:avLst/>
            </a:prstGeom>
          </p:spPr>
          <p:txBody>
            <a:bodyPr lIns="50800" tIns="50800" rIns="50800" bIns="50800" rtlCol="0" anchor="ctr"/>
            <a:lstStyle/>
            <a:p>
              <a:pPr algn="ctr">
                <a:lnSpc>
                  <a:spcPts val="2652"/>
                </a:lnSpc>
              </a:pPr>
              <a:r>
                <a:rPr lang="en-US" sz="1894" b="1" spc="18">
                  <a:solidFill>
                    <a:srgbClr val="FFFFFF"/>
                  </a:solidFill>
                  <a:latin typeface="Canva Sans Bold"/>
                  <a:ea typeface="Canva Sans Bold"/>
                  <a:cs typeface="Canva Sans Bold"/>
                  <a:sym typeface="Canva Sans Bold"/>
                </a:rPr>
                <a:t>Test Suites:</a:t>
              </a:r>
            </a:p>
            <a:p>
              <a:pPr algn="ctr">
                <a:lnSpc>
                  <a:spcPts val="2652"/>
                </a:lnSpc>
              </a:pPr>
              <a:r>
                <a:rPr lang="en-US" sz="1894" b="1" spc="18">
                  <a:solidFill>
                    <a:srgbClr val="FFFFFF"/>
                  </a:solidFill>
                  <a:latin typeface="Canva Sans Bold"/>
                  <a:ea typeface="Canva Sans Bold"/>
                  <a:cs typeface="Canva Sans Bold"/>
                  <a:sym typeface="Canva Sans Bold"/>
                </a:rPr>
                <a:t> Functional modules organized (login, payroll, etc.)</a:t>
              </a:r>
            </a:p>
          </p:txBody>
        </p:sp>
      </p:grpSp>
      <p:grpSp>
        <p:nvGrpSpPr>
          <p:cNvPr id="17" name="Group 17"/>
          <p:cNvGrpSpPr/>
          <p:nvPr/>
        </p:nvGrpSpPr>
        <p:grpSpPr>
          <a:xfrm>
            <a:off x="11574187" y="6357385"/>
            <a:ext cx="3573978" cy="1078257"/>
            <a:chOff x="0" y="0"/>
            <a:chExt cx="1347049" cy="406400"/>
          </a:xfrm>
        </p:grpSpPr>
        <p:sp>
          <p:nvSpPr>
            <p:cNvPr id="18" name="Freeform 18"/>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F37221"/>
            </a:solidFill>
          </p:spPr>
          <p:txBody>
            <a:bodyPr/>
            <a:lstStyle/>
            <a:p>
              <a:endParaRPr lang="en-US"/>
            </a:p>
          </p:txBody>
        </p:sp>
        <p:sp>
          <p:nvSpPr>
            <p:cNvPr id="19" name="TextBox 19"/>
            <p:cNvSpPr txBox="1"/>
            <p:nvPr/>
          </p:nvSpPr>
          <p:spPr>
            <a:xfrm>
              <a:off x="0" y="-47625"/>
              <a:ext cx="1347049" cy="454025"/>
            </a:xfrm>
            <a:prstGeom prst="rect">
              <a:avLst/>
            </a:prstGeom>
          </p:spPr>
          <p:txBody>
            <a:bodyPr lIns="50800" tIns="50800" rIns="50800" bIns="50800" rtlCol="0" anchor="ctr"/>
            <a:lstStyle/>
            <a:p>
              <a:pPr algn="ctr">
                <a:lnSpc>
                  <a:spcPts val="3492"/>
                </a:lnSpc>
              </a:pPr>
              <a:r>
                <a:rPr lang="en-US" sz="2494" b="1" spc="24">
                  <a:solidFill>
                    <a:srgbClr val="FFFFFF"/>
                  </a:solidFill>
                  <a:latin typeface="Canva Sans Bold"/>
                  <a:ea typeface="Canva Sans Bold"/>
                  <a:cs typeface="Canva Sans Bold"/>
                  <a:sym typeface="Canva Sans Bold"/>
                </a:rPr>
                <a:t>Version Control: </a:t>
              </a:r>
            </a:p>
            <a:p>
              <a:pPr algn="ctr">
                <a:lnSpc>
                  <a:spcPts val="3492"/>
                </a:lnSpc>
              </a:pPr>
              <a:r>
                <a:rPr lang="en-US" sz="2494" b="1" spc="24">
                  <a:solidFill>
                    <a:srgbClr val="FFFFFF"/>
                  </a:solidFill>
                  <a:latin typeface="Canva Sans Bold"/>
                  <a:ea typeface="Canva Sans Bold"/>
                  <a:cs typeface="Canva Sans Bold"/>
                  <a:sym typeface="Canva Sans Bold"/>
                </a:rPr>
                <a:t>GitHub</a:t>
              </a:r>
            </a:p>
          </p:txBody>
        </p:sp>
      </p:grpSp>
      <p:grpSp>
        <p:nvGrpSpPr>
          <p:cNvPr id="20" name="Group 20"/>
          <p:cNvGrpSpPr/>
          <p:nvPr/>
        </p:nvGrpSpPr>
        <p:grpSpPr>
          <a:xfrm>
            <a:off x="10367733" y="7997617"/>
            <a:ext cx="3573978" cy="1078257"/>
            <a:chOff x="0" y="0"/>
            <a:chExt cx="1347049" cy="406400"/>
          </a:xfrm>
        </p:grpSpPr>
        <p:sp>
          <p:nvSpPr>
            <p:cNvPr id="21" name="Freeform 21"/>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F37221"/>
            </a:solidFill>
          </p:spPr>
          <p:txBody>
            <a:bodyPr/>
            <a:lstStyle/>
            <a:p>
              <a:endParaRPr lang="en-US"/>
            </a:p>
          </p:txBody>
        </p:sp>
        <p:sp>
          <p:nvSpPr>
            <p:cNvPr id="22" name="TextBox 22"/>
            <p:cNvSpPr txBox="1"/>
            <p:nvPr/>
          </p:nvSpPr>
          <p:spPr>
            <a:xfrm>
              <a:off x="0" y="-57150"/>
              <a:ext cx="1347049" cy="463550"/>
            </a:xfrm>
            <a:prstGeom prst="rect">
              <a:avLst/>
            </a:prstGeom>
          </p:spPr>
          <p:txBody>
            <a:bodyPr lIns="50800" tIns="50800" rIns="50800" bIns="50800" rtlCol="0" anchor="ctr"/>
            <a:lstStyle/>
            <a:p>
              <a:pPr algn="ctr">
                <a:lnSpc>
                  <a:spcPts val="3632"/>
                </a:lnSpc>
              </a:pPr>
              <a:r>
                <a:rPr lang="en-US" sz="2594" b="1" spc="25">
                  <a:solidFill>
                    <a:srgbClr val="FFFFFF"/>
                  </a:solidFill>
                  <a:latin typeface="Canva Sans Bold"/>
                  <a:ea typeface="Canva Sans Bold"/>
                  <a:cs typeface="Canva Sans Bold"/>
                  <a:sym typeface="Canva Sans Bold"/>
                </a:rPr>
                <a:t>Bug Tracking:</a:t>
              </a:r>
            </a:p>
            <a:p>
              <a:pPr algn="ctr">
                <a:lnSpc>
                  <a:spcPts val="3632"/>
                </a:lnSpc>
              </a:pPr>
              <a:r>
                <a:rPr lang="en-US" sz="2594" b="1" spc="25">
                  <a:solidFill>
                    <a:srgbClr val="FFFFFF"/>
                  </a:solidFill>
                  <a:latin typeface="Canva Sans Bold"/>
                  <a:ea typeface="Canva Sans Bold"/>
                  <a:cs typeface="Canva Sans Bold"/>
                  <a:sym typeface="Canva Sans Bold"/>
                </a:rPr>
                <a:t> Jira</a:t>
              </a:r>
            </a:p>
          </p:txBody>
        </p:sp>
      </p:grpSp>
      <p:sp>
        <p:nvSpPr>
          <p:cNvPr id="23" name="Freeform 23"/>
          <p:cNvSpPr/>
          <p:nvPr/>
        </p:nvSpPr>
        <p:spPr>
          <a:xfrm rot="1605981">
            <a:off x="8151410" y="7740217"/>
            <a:ext cx="1985179" cy="560813"/>
          </a:xfrm>
          <a:custGeom>
            <a:avLst/>
            <a:gdLst/>
            <a:ahLst/>
            <a:cxnLst/>
            <a:rect l="l" t="t" r="r" b="b"/>
            <a:pathLst>
              <a:path w="1985179" h="560813">
                <a:moveTo>
                  <a:pt x="0" y="0"/>
                </a:moveTo>
                <a:lnTo>
                  <a:pt x="1985180" y="0"/>
                </a:lnTo>
                <a:lnTo>
                  <a:pt x="1985180" y="560813"/>
                </a:lnTo>
                <a:lnTo>
                  <a:pt x="0" y="5608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4" name="Freeform 24"/>
          <p:cNvSpPr/>
          <p:nvPr/>
        </p:nvSpPr>
        <p:spPr>
          <a:xfrm rot="7851052" flipH="1">
            <a:off x="8443408" y="2172271"/>
            <a:ext cx="1985179" cy="560813"/>
          </a:xfrm>
          <a:custGeom>
            <a:avLst/>
            <a:gdLst/>
            <a:ahLst/>
            <a:cxnLst/>
            <a:rect l="l" t="t" r="r" b="b"/>
            <a:pathLst>
              <a:path w="1985179" h="560813">
                <a:moveTo>
                  <a:pt x="1985180" y="0"/>
                </a:moveTo>
                <a:lnTo>
                  <a:pt x="0" y="0"/>
                </a:lnTo>
                <a:lnTo>
                  <a:pt x="0" y="560813"/>
                </a:lnTo>
                <a:lnTo>
                  <a:pt x="1985180" y="560813"/>
                </a:lnTo>
                <a:lnTo>
                  <a:pt x="198518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5" name="Freeform 25"/>
          <p:cNvSpPr/>
          <p:nvPr/>
        </p:nvSpPr>
        <p:spPr>
          <a:xfrm>
            <a:off x="10587605" y="5041782"/>
            <a:ext cx="1567117" cy="428998"/>
          </a:xfrm>
          <a:custGeom>
            <a:avLst/>
            <a:gdLst/>
            <a:ahLst/>
            <a:cxnLst/>
            <a:rect l="l" t="t" r="r" b="b"/>
            <a:pathLst>
              <a:path w="1567117" h="428998">
                <a:moveTo>
                  <a:pt x="0" y="0"/>
                </a:moveTo>
                <a:lnTo>
                  <a:pt x="1567117" y="0"/>
                </a:lnTo>
                <a:lnTo>
                  <a:pt x="1567117" y="428999"/>
                </a:lnTo>
                <a:lnTo>
                  <a:pt x="0" y="4289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rot="-1482789">
            <a:off x="9979414" y="3451084"/>
            <a:ext cx="1567117" cy="428998"/>
          </a:xfrm>
          <a:custGeom>
            <a:avLst/>
            <a:gdLst/>
            <a:ahLst/>
            <a:cxnLst/>
            <a:rect l="l" t="t" r="r" b="b"/>
            <a:pathLst>
              <a:path w="1567117" h="428998">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rot="963931">
            <a:off x="9883676" y="6515409"/>
            <a:ext cx="1567117" cy="428998"/>
          </a:xfrm>
          <a:custGeom>
            <a:avLst/>
            <a:gdLst/>
            <a:ahLst/>
            <a:cxnLst/>
            <a:rect l="l" t="t" r="r" b="b"/>
            <a:pathLst>
              <a:path w="1567117" h="428998">
                <a:moveTo>
                  <a:pt x="0" y="0"/>
                </a:moveTo>
                <a:lnTo>
                  <a:pt x="1567117" y="0"/>
                </a:lnTo>
                <a:lnTo>
                  <a:pt x="1567117" y="428998"/>
                </a:lnTo>
                <a:lnTo>
                  <a:pt x="0" y="4289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a:off x="120337" y="2130717"/>
            <a:ext cx="5304144" cy="5822130"/>
          </a:xfrm>
          <a:custGeom>
            <a:avLst/>
            <a:gdLst/>
            <a:ahLst/>
            <a:cxnLst/>
            <a:rect l="l" t="t" r="r" b="b"/>
            <a:pathLst>
              <a:path w="5304144" h="5822130">
                <a:moveTo>
                  <a:pt x="0" y="0"/>
                </a:moveTo>
                <a:lnTo>
                  <a:pt x="5304144" y="0"/>
                </a:lnTo>
                <a:lnTo>
                  <a:pt x="5304144" y="5822130"/>
                </a:lnTo>
                <a:lnTo>
                  <a:pt x="0" y="5822130"/>
                </a:lnTo>
                <a:lnTo>
                  <a:pt x="0" y="0"/>
                </a:lnTo>
                <a:close/>
              </a:path>
            </a:pathLst>
          </a:custGeom>
          <a:blipFill>
            <a:blip r:embed="rId6"/>
            <a:stretch>
              <a:fillRect l="-28561" r="-35881"/>
            </a:stretch>
          </a:blipFill>
        </p:spPr>
        <p:txBody>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374</Words>
  <Application>Microsoft Office PowerPoint</Application>
  <PresentationFormat>Custom</PresentationFormat>
  <Paragraphs>82</Paragraphs>
  <Slides>13</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Codec Pro Ultra-Bold</vt:lpstr>
      <vt:lpstr>Canva Sans</vt:lpstr>
      <vt:lpstr>Codec Pro</vt:lpstr>
      <vt:lpstr>Canva Sans Bold</vt:lpstr>
      <vt:lpstr>Poppins</vt:lpstr>
      <vt:lpstr>Calibri</vt:lpstr>
      <vt:lpstr>Poppins Medium</vt:lpstr>
      <vt:lpstr>Canva Sans Medium</vt:lpstr>
      <vt:lpstr>DM Sans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white modern creative marketing plan Presentation </dc:title>
  <cp:lastModifiedBy>Jana Abdullah Adel Ibrahim</cp:lastModifiedBy>
  <cp:revision>3</cp:revision>
  <dcterms:created xsi:type="dcterms:W3CDTF">2006-08-16T00:00:00Z</dcterms:created>
  <dcterms:modified xsi:type="dcterms:W3CDTF">2025-05-13T10:17:19Z</dcterms:modified>
  <dc:identifier>DAGnI76UbCU</dc:identifier>
</cp:coreProperties>
</file>